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344" r:id="rId4"/>
    <p:sldId id="345" r:id="rId5"/>
    <p:sldId id="347" r:id="rId6"/>
    <p:sldId id="308" r:id="rId7"/>
    <p:sldId id="310" r:id="rId8"/>
    <p:sldId id="311" r:id="rId9"/>
    <p:sldId id="312" r:id="rId10"/>
    <p:sldId id="313" r:id="rId11"/>
    <p:sldId id="315" r:id="rId12"/>
    <p:sldId id="340" r:id="rId13"/>
    <p:sldId id="316" r:id="rId14"/>
    <p:sldId id="317" r:id="rId15"/>
    <p:sldId id="321" r:id="rId16"/>
    <p:sldId id="319" r:id="rId17"/>
    <p:sldId id="348" r:id="rId18"/>
    <p:sldId id="320" r:id="rId19"/>
    <p:sldId id="322" r:id="rId20"/>
    <p:sldId id="323" r:id="rId21"/>
    <p:sldId id="324" r:id="rId22"/>
    <p:sldId id="326" r:id="rId23"/>
    <p:sldId id="327" r:id="rId24"/>
    <p:sldId id="328" r:id="rId25"/>
    <p:sldId id="335" r:id="rId26"/>
    <p:sldId id="341" r:id="rId27"/>
    <p:sldId id="330" r:id="rId28"/>
    <p:sldId id="342" r:id="rId29"/>
    <p:sldId id="343" r:id="rId30"/>
    <p:sldId id="331" r:id="rId31"/>
    <p:sldId id="336" r:id="rId32"/>
    <p:sldId id="332" r:id="rId33"/>
    <p:sldId id="333" r:id="rId34"/>
    <p:sldId id="337" r:id="rId35"/>
    <p:sldId id="338" r:id="rId36"/>
    <p:sldId id="334" r:id="rId3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3"/>
    <a:srgbClr val="FFFF5D"/>
    <a:srgbClr val="FFFF85"/>
    <a:srgbClr val="FFFFAF"/>
    <a:srgbClr val="E1F2CE"/>
    <a:srgbClr val="FF9797"/>
    <a:srgbClr val="FF7575"/>
    <a:srgbClr val="ABDB77"/>
    <a:srgbClr val="F9B073"/>
    <a:srgbClr val="F68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32288-8027-4EB7-997E-6DFD8D1DC1FE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696286-A0AA-41AA-9AF7-BA95CC83FD3B}">
      <dgm:prSet phldrT="[Текст]" custT="1"/>
      <dgm:spPr>
        <a:solidFill>
          <a:srgbClr val="FFFFB3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департамент образования </a:t>
          </a:r>
        </a:p>
        <a:p>
          <a:r>
            <a: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мэрии города Ярославля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8913E96-D834-4831-BD2F-496FC4DDFB6D}" type="parTrans" cxnId="{EA5C92B4-3355-4A03-A401-33A8127864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5F7B478-A57E-4FD4-96E4-A2616EB98803}" type="sibTrans" cxnId="{EA5C92B4-3355-4A03-A401-33A8127864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B66CE8-C570-4C0F-868F-50AAAF741599}">
      <dgm:prSet phldrT="[Текст]" custT="1"/>
      <dgm:spPr>
        <a:solidFill>
          <a:srgbClr val="FF8B8B">
            <a:alpha val="89804"/>
          </a:srgbClr>
        </a:solidFill>
        <a:ln w="12700">
          <a:solidFill>
            <a:srgbClr val="C00000"/>
          </a:solidFill>
        </a:ln>
      </dgm:spPr>
      <dgm:t>
        <a:bodyPr/>
        <a:lstStyle/>
        <a:p>
          <a:r>
            <a: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МОУ ГЦРО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7A71117-8AE5-4D2E-A047-FE4FA731D9E9}" type="parTrans" cxnId="{6F4299A1-EB4B-499A-8931-3E47DE57B96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4C1D0A-8C6C-48A4-89D8-E9547EC3283A}" type="sibTrans" cxnId="{6F4299A1-EB4B-499A-8931-3E47DE57B96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3F74BE-ED52-4880-BABE-C6796547B303}">
      <dgm:prSet phldrT="[Текст]" custT="1"/>
      <dgm:spPr>
        <a:solidFill>
          <a:srgbClr val="69D8FF">
            <a:alpha val="89804"/>
          </a:srgbClr>
        </a:solidFill>
        <a:ln w="12700">
          <a:solidFill>
            <a:srgbClr val="0070C0"/>
          </a:solidFill>
        </a:ln>
      </dgm:spPr>
      <dgm:t>
        <a:bodyPr/>
        <a:lstStyle/>
        <a:p>
          <a:r>
            <a: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ЯО ИРО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76E9A82-78AA-433B-85FC-7D8075721D76}" type="parTrans" cxnId="{840B1B21-1256-4622-B7E7-10F6D667AC4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25D19FF-9AC7-4F9D-8C27-4BA3E13BC6CE}" type="sibTrans" cxnId="{840B1B21-1256-4622-B7E7-10F6D667AC4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CBF9E22-D56E-4455-8678-5B8B7C766573}">
      <dgm:prSet phldrT="[Текст]" custT="1"/>
      <dgm:spPr>
        <a:solidFill>
          <a:srgbClr val="92D050">
            <a:alpha val="89804"/>
          </a:srgbClr>
        </a:solidFill>
        <a:ln w="12700">
          <a:solidFill>
            <a:srgbClr val="FFFF00"/>
          </a:solidFill>
        </a:ln>
      </dgm:spPr>
      <dgm:t>
        <a:bodyPr/>
        <a:lstStyle/>
        <a:p>
          <a:r>
            <a: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ЯГПУ им. К.Д. Ушинского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07DF474-12E9-4057-A8D7-8BE0D0F45DC9}" type="parTrans" cxnId="{35E3957E-2975-4314-8C4E-503FA228EA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AF1721E-E3BE-4C74-8DBA-3D65F4C9C7BC}" type="sibTrans" cxnId="{35E3957E-2975-4314-8C4E-503FA228EA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FA1CE4D-A9F3-41B3-A0D0-20E8605CFAD1}" type="pres">
      <dgm:prSet presAssocID="{5CD32288-8027-4EB7-997E-6DFD8D1DC1F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390469-40D3-4F8D-B930-63B670DA7183}" type="pres">
      <dgm:prSet presAssocID="{56696286-A0AA-41AA-9AF7-BA95CC83FD3B}" presName="circle1" presStyleLbl="node1" presStyleIdx="0" presStyleCnt="4"/>
      <dgm:spPr>
        <a:solidFill>
          <a:srgbClr val="FFFF71"/>
        </a:soli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AD3AB1-4BCD-4632-8173-C9CB29519B6E}" type="pres">
      <dgm:prSet presAssocID="{56696286-A0AA-41AA-9AF7-BA95CC83FD3B}" presName="space" presStyleCnt="0"/>
      <dgm:spPr/>
    </dgm:pt>
    <dgm:pt modelId="{476A8CB0-0ABC-424B-82F5-97E253106843}" type="pres">
      <dgm:prSet presAssocID="{56696286-A0AA-41AA-9AF7-BA95CC83FD3B}" presName="rect1" presStyleLbl="alignAcc1" presStyleIdx="0" presStyleCnt="4"/>
      <dgm:spPr/>
      <dgm:t>
        <a:bodyPr/>
        <a:lstStyle/>
        <a:p>
          <a:endParaRPr lang="ru-RU"/>
        </a:p>
      </dgm:t>
    </dgm:pt>
    <dgm:pt modelId="{1430277B-F4B3-4CBA-8164-185758F205E2}" type="pres">
      <dgm:prSet presAssocID="{12B66CE8-C570-4C0F-868F-50AAAF741599}" presName="vertSpace2" presStyleLbl="node1" presStyleIdx="0" presStyleCnt="4"/>
      <dgm:spPr/>
    </dgm:pt>
    <dgm:pt modelId="{AF2B27DA-6477-42B8-BC4C-C20E836E0B7A}" type="pres">
      <dgm:prSet presAssocID="{12B66CE8-C570-4C0F-868F-50AAAF741599}" presName="circle2" presStyleLbl="node1" presStyleIdx="1" presStyleCnt="4"/>
      <dgm:spPr>
        <a:solidFill>
          <a:srgbClr val="FF3B3B"/>
        </a:solidFill>
        <a:ln>
          <a:solidFill>
            <a:srgbClr val="C00000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99D6CFB1-4EEA-45CB-B03A-DCCC0115EB9D}" type="pres">
      <dgm:prSet presAssocID="{12B66CE8-C570-4C0F-868F-50AAAF741599}" presName="rect2" presStyleLbl="alignAcc1" presStyleIdx="1" presStyleCnt="4"/>
      <dgm:spPr/>
      <dgm:t>
        <a:bodyPr/>
        <a:lstStyle/>
        <a:p>
          <a:endParaRPr lang="ru-RU"/>
        </a:p>
      </dgm:t>
    </dgm:pt>
    <dgm:pt modelId="{43E4A30C-E5AC-455B-8523-6D4C5210D08B}" type="pres">
      <dgm:prSet presAssocID="{C83F74BE-ED52-4880-BABE-C6796547B303}" presName="vertSpace3" presStyleLbl="node1" presStyleIdx="1" presStyleCnt="4"/>
      <dgm:spPr/>
    </dgm:pt>
    <dgm:pt modelId="{37A0C89F-3AD3-402C-8E39-D2EBF6CF2239}" type="pres">
      <dgm:prSet presAssocID="{C83F74BE-ED52-4880-BABE-C6796547B303}" presName="circle3" presStyleLbl="node1" presStyleIdx="2" presStyleCnt="4"/>
      <dgm:spPr>
        <a:solidFill>
          <a:srgbClr val="00B0F0"/>
        </a:solid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FFE7B0E3-8959-42C2-93DB-6B641B61657C}" type="pres">
      <dgm:prSet presAssocID="{C83F74BE-ED52-4880-BABE-C6796547B303}" presName="rect3" presStyleLbl="alignAcc1" presStyleIdx="2" presStyleCnt="4"/>
      <dgm:spPr/>
      <dgm:t>
        <a:bodyPr/>
        <a:lstStyle/>
        <a:p>
          <a:endParaRPr lang="ru-RU"/>
        </a:p>
      </dgm:t>
    </dgm:pt>
    <dgm:pt modelId="{7ADA3AF4-DF32-4B9C-B526-99180B0F51B6}" type="pres">
      <dgm:prSet presAssocID="{3CBF9E22-D56E-4455-8678-5B8B7C766573}" presName="vertSpace4" presStyleLbl="node1" presStyleIdx="2" presStyleCnt="4"/>
      <dgm:spPr/>
    </dgm:pt>
    <dgm:pt modelId="{1BDC6362-194B-4942-8C93-594D1AA1A1C0}" type="pres">
      <dgm:prSet presAssocID="{3CBF9E22-D56E-4455-8678-5B8B7C766573}" presName="circle4" presStyleLbl="node1" presStyleIdx="3" presStyleCnt="4"/>
      <dgm:spPr>
        <a:solidFill>
          <a:srgbClr val="92D050"/>
        </a:solidFill>
        <a:ln>
          <a:solidFill>
            <a:srgbClr val="FFFF00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3DF15825-51EC-47C6-A5FC-FFD7120367EE}" type="pres">
      <dgm:prSet presAssocID="{3CBF9E22-D56E-4455-8678-5B8B7C766573}" presName="rect4" presStyleLbl="alignAcc1" presStyleIdx="3" presStyleCnt="4"/>
      <dgm:spPr/>
      <dgm:t>
        <a:bodyPr/>
        <a:lstStyle/>
        <a:p>
          <a:endParaRPr lang="ru-RU"/>
        </a:p>
      </dgm:t>
    </dgm:pt>
    <dgm:pt modelId="{553E0C2C-473B-4659-9289-CF2346646BFB}" type="pres">
      <dgm:prSet presAssocID="{56696286-A0AA-41AA-9AF7-BA95CC83FD3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ED277-6665-4D9B-A74F-83ED8C50A294}" type="pres">
      <dgm:prSet presAssocID="{12B66CE8-C570-4C0F-868F-50AAAF74159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CC0E3-3855-4D1D-B9ED-F82CE31A733C}" type="pres">
      <dgm:prSet presAssocID="{C83F74BE-ED52-4880-BABE-C6796547B303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C37B1-CDD3-4E3E-8A81-69ED9C9CA411}" type="pres">
      <dgm:prSet presAssocID="{3CBF9E22-D56E-4455-8678-5B8B7C76657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E3957E-2975-4314-8C4E-503FA228EAC6}" srcId="{5CD32288-8027-4EB7-997E-6DFD8D1DC1FE}" destId="{3CBF9E22-D56E-4455-8678-5B8B7C766573}" srcOrd="3" destOrd="0" parTransId="{107DF474-12E9-4057-A8D7-8BE0D0F45DC9}" sibTransId="{BAF1721E-E3BE-4C74-8DBA-3D65F4C9C7BC}"/>
    <dgm:cxn modelId="{6F4299A1-EB4B-499A-8931-3E47DE57B963}" srcId="{5CD32288-8027-4EB7-997E-6DFD8D1DC1FE}" destId="{12B66CE8-C570-4C0F-868F-50AAAF741599}" srcOrd="1" destOrd="0" parTransId="{17A71117-8AE5-4D2E-A047-FE4FA731D9E9}" sibTransId="{FC4C1D0A-8C6C-48A4-89D8-E9547EC3283A}"/>
    <dgm:cxn modelId="{41166FB9-95DD-46A3-B353-713C9FA4B116}" type="presOf" srcId="{12B66CE8-C570-4C0F-868F-50AAAF741599}" destId="{AE2ED277-6665-4D9B-A74F-83ED8C50A294}" srcOrd="1" destOrd="0" presId="urn:microsoft.com/office/officeart/2005/8/layout/target3"/>
    <dgm:cxn modelId="{840B1B21-1256-4622-B7E7-10F6D667AC40}" srcId="{5CD32288-8027-4EB7-997E-6DFD8D1DC1FE}" destId="{C83F74BE-ED52-4880-BABE-C6796547B303}" srcOrd="2" destOrd="0" parTransId="{876E9A82-78AA-433B-85FC-7D8075721D76}" sibTransId="{925D19FF-9AC7-4F9D-8C27-4BA3E13BC6CE}"/>
    <dgm:cxn modelId="{7F2EAE7E-7874-4076-9B97-3C7F148C5477}" type="presOf" srcId="{5CD32288-8027-4EB7-997E-6DFD8D1DC1FE}" destId="{1FA1CE4D-A9F3-41B3-A0D0-20E8605CFAD1}" srcOrd="0" destOrd="0" presId="urn:microsoft.com/office/officeart/2005/8/layout/target3"/>
    <dgm:cxn modelId="{40B636C5-3EDE-4068-8244-64C7BF77A0B9}" type="presOf" srcId="{3CBF9E22-D56E-4455-8678-5B8B7C766573}" destId="{3DF15825-51EC-47C6-A5FC-FFD7120367EE}" srcOrd="0" destOrd="0" presId="urn:microsoft.com/office/officeart/2005/8/layout/target3"/>
    <dgm:cxn modelId="{403143AB-34E1-4EE5-B540-F925F63FB000}" type="presOf" srcId="{56696286-A0AA-41AA-9AF7-BA95CC83FD3B}" destId="{553E0C2C-473B-4659-9289-CF2346646BFB}" srcOrd="1" destOrd="0" presId="urn:microsoft.com/office/officeart/2005/8/layout/target3"/>
    <dgm:cxn modelId="{F04014AB-D39C-4EBF-910C-F9F5381CF82C}" type="presOf" srcId="{56696286-A0AA-41AA-9AF7-BA95CC83FD3B}" destId="{476A8CB0-0ABC-424B-82F5-97E253106843}" srcOrd="0" destOrd="0" presId="urn:microsoft.com/office/officeart/2005/8/layout/target3"/>
    <dgm:cxn modelId="{EA5C92B4-3355-4A03-A401-33A8127864CF}" srcId="{5CD32288-8027-4EB7-997E-6DFD8D1DC1FE}" destId="{56696286-A0AA-41AA-9AF7-BA95CC83FD3B}" srcOrd="0" destOrd="0" parTransId="{88913E96-D834-4831-BD2F-496FC4DDFB6D}" sibTransId="{A5F7B478-A57E-4FD4-96E4-A2616EB98803}"/>
    <dgm:cxn modelId="{CAFD9D76-EDEE-4FC5-BB1B-158198FD1F6D}" type="presOf" srcId="{3CBF9E22-D56E-4455-8678-5B8B7C766573}" destId="{652C37B1-CDD3-4E3E-8A81-69ED9C9CA411}" srcOrd="1" destOrd="0" presId="urn:microsoft.com/office/officeart/2005/8/layout/target3"/>
    <dgm:cxn modelId="{44FF7CB6-490E-4336-A02E-785529D3BB01}" type="presOf" srcId="{C83F74BE-ED52-4880-BABE-C6796547B303}" destId="{3D7CC0E3-3855-4D1D-B9ED-F82CE31A733C}" srcOrd="1" destOrd="0" presId="urn:microsoft.com/office/officeart/2005/8/layout/target3"/>
    <dgm:cxn modelId="{B3AE1F0F-FA2B-41E1-85AE-FDE1F366F9D7}" type="presOf" srcId="{C83F74BE-ED52-4880-BABE-C6796547B303}" destId="{FFE7B0E3-8959-42C2-93DB-6B641B61657C}" srcOrd="0" destOrd="0" presId="urn:microsoft.com/office/officeart/2005/8/layout/target3"/>
    <dgm:cxn modelId="{6991AE3B-2E81-431D-A507-296400571208}" type="presOf" srcId="{12B66CE8-C570-4C0F-868F-50AAAF741599}" destId="{99D6CFB1-4EEA-45CB-B03A-DCCC0115EB9D}" srcOrd="0" destOrd="0" presId="urn:microsoft.com/office/officeart/2005/8/layout/target3"/>
    <dgm:cxn modelId="{CC768135-19E7-4A1D-A874-545CD480937B}" type="presParOf" srcId="{1FA1CE4D-A9F3-41B3-A0D0-20E8605CFAD1}" destId="{B0390469-40D3-4F8D-B930-63B670DA7183}" srcOrd="0" destOrd="0" presId="urn:microsoft.com/office/officeart/2005/8/layout/target3"/>
    <dgm:cxn modelId="{814AB60E-98D1-4626-A72A-F290A5537EAF}" type="presParOf" srcId="{1FA1CE4D-A9F3-41B3-A0D0-20E8605CFAD1}" destId="{6DAD3AB1-4BCD-4632-8173-C9CB29519B6E}" srcOrd="1" destOrd="0" presId="urn:microsoft.com/office/officeart/2005/8/layout/target3"/>
    <dgm:cxn modelId="{F4AE7FE7-901C-4EE6-AC86-9D3E5532ECF9}" type="presParOf" srcId="{1FA1CE4D-A9F3-41B3-A0D0-20E8605CFAD1}" destId="{476A8CB0-0ABC-424B-82F5-97E253106843}" srcOrd="2" destOrd="0" presId="urn:microsoft.com/office/officeart/2005/8/layout/target3"/>
    <dgm:cxn modelId="{60253D48-112E-44C6-8D0A-625677115C75}" type="presParOf" srcId="{1FA1CE4D-A9F3-41B3-A0D0-20E8605CFAD1}" destId="{1430277B-F4B3-4CBA-8164-185758F205E2}" srcOrd="3" destOrd="0" presId="urn:microsoft.com/office/officeart/2005/8/layout/target3"/>
    <dgm:cxn modelId="{47DE907E-04CC-43C6-A86C-94CE724959F3}" type="presParOf" srcId="{1FA1CE4D-A9F3-41B3-A0D0-20E8605CFAD1}" destId="{AF2B27DA-6477-42B8-BC4C-C20E836E0B7A}" srcOrd="4" destOrd="0" presId="urn:microsoft.com/office/officeart/2005/8/layout/target3"/>
    <dgm:cxn modelId="{AF0FA11B-425A-44D8-874B-FA2F2254255B}" type="presParOf" srcId="{1FA1CE4D-A9F3-41B3-A0D0-20E8605CFAD1}" destId="{99D6CFB1-4EEA-45CB-B03A-DCCC0115EB9D}" srcOrd="5" destOrd="0" presId="urn:microsoft.com/office/officeart/2005/8/layout/target3"/>
    <dgm:cxn modelId="{EE02CB7A-7589-4E43-B29D-1A2B9DE57301}" type="presParOf" srcId="{1FA1CE4D-A9F3-41B3-A0D0-20E8605CFAD1}" destId="{43E4A30C-E5AC-455B-8523-6D4C5210D08B}" srcOrd="6" destOrd="0" presId="urn:microsoft.com/office/officeart/2005/8/layout/target3"/>
    <dgm:cxn modelId="{5A9B68A5-0DB9-46DA-9B6B-26BF8D1921DA}" type="presParOf" srcId="{1FA1CE4D-A9F3-41B3-A0D0-20E8605CFAD1}" destId="{37A0C89F-3AD3-402C-8E39-D2EBF6CF2239}" srcOrd="7" destOrd="0" presId="urn:microsoft.com/office/officeart/2005/8/layout/target3"/>
    <dgm:cxn modelId="{697E0FE4-F5C6-4649-B599-77B39F50BF43}" type="presParOf" srcId="{1FA1CE4D-A9F3-41B3-A0D0-20E8605CFAD1}" destId="{FFE7B0E3-8959-42C2-93DB-6B641B61657C}" srcOrd="8" destOrd="0" presId="urn:microsoft.com/office/officeart/2005/8/layout/target3"/>
    <dgm:cxn modelId="{664D92ED-5857-414C-8B9A-36E0EFBE9FAB}" type="presParOf" srcId="{1FA1CE4D-A9F3-41B3-A0D0-20E8605CFAD1}" destId="{7ADA3AF4-DF32-4B9C-B526-99180B0F51B6}" srcOrd="9" destOrd="0" presId="urn:microsoft.com/office/officeart/2005/8/layout/target3"/>
    <dgm:cxn modelId="{45963B50-DFB8-410D-910D-7EE56B9B9051}" type="presParOf" srcId="{1FA1CE4D-A9F3-41B3-A0D0-20E8605CFAD1}" destId="{1BDC6362-194B-4942-8C93-594D1AA1A1C0}" srcOrd="10" destOrd="0" presId="urn:microsoft.com/office/officeart/2005/8/layout/target3"/>
    <dgm:cxn modelId="{5CED2B5D-BFAE-457A-A977-06452BB2D18F}" type="presParOf" srcId="{1FA1CE4D-A9F3-41B3-A0D0-20E8605CFAD1}" destId="{3DF15825-51EC-47C6-A5FC-FFD7120367EE}" srcOrd="11" destOrd="0" presId="urn:microsoft.com/office/officeart/2005/8/layout/target3"/>
    <dgm:cxn modelId="{8A8246BA-0705-4A6C-B6EB-4D0ACB8A4CA1}" type="presParOf" srcId="{1FA1CE4D-A9F3-41B3-A0D0-20E8605CFAD1}" destId="{553E0C2C-473B-4659-9289-CF2346646BFB}" srcOrd="12" destOrd="0" presId="urn:microsoft.com/office/officeart/2005/8/layout/target3"/>
    <dgm:cxn modelId="{8893D6BB-A7A8-487D-BBC7-83450C7656BC}" type="presParOf" srcId="{1FA1CE4D-A9F3-41B3-A0D0-20E8605CFAD1}" destId="{AE2ED277-6665-4D9B-A74F-83ED8C50A294}" srcOrd="13" destOrd="0" presId="urn:microsoft.com/office/officeart/2005/8/layout/target3"/>
    <dgm:cxn modelId="{A69EA664-9F1E-49DD-87AA-9D63750CDF94}" type="presParOf" srcId="{1FA1CE4D-A9F3-41B3-A0D0-20E8605CFAD1}" destId="{3D7CC0E3-3855-4D1D-B9ED-F82CE31A733C}" srcOrd="14" destOrd="0" presId="urn:microsoft.com/office/officeart/2005/8/layout/target3"/>
    <dgm:cxn modelId="{D4C3AFA6-C91F-4E9E-B2FE-CC3C4EB1759D}" type="presParOf" srcId="{1FA1CE4D-A9F3-41B3-A0D0-20E8605CFAD1}" destId="{652C37B1-CDD3-4E3E-8A81-69ED9C9CA41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225EF3-C009-4226-B90A-89CB75DF9E3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BDCCA4-5028-4F38-8D9F-14265C87C6E9}">
      <dgm:prSet phldrT="[Текст]" custT="1"/>
      <dgm:spPr>
        <a:solidFill>
          <a:srgbClr val="C1EFFF"/>
        </a:solidFill>
        <a:ln w="12700"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семинар – практикум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3A49D40-7402-4F42-A21F-78CAFBB9808A}" type="parTrans" cxnId="{3C5E4458-21E9-4B43-AD45-8D6E0C2821A4}">
      <dgm:prSet/>
      <dgm:spPr/>
      <dgm:t>
        <a:bodyPr/>
        <a:lstStyle/>
        <a:p>
          <a:pPr algn="ctr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352675F-D1F6-4014-8C3B-5DFA4260DCD8}" type="sibTrans" cxnId="{3C5E4458-21E9-4B43-AD45-8D6E0C2821A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16CC4F3-CECC-44C4-97BD-82CF47831EBC}">
      <dgm:prSet phldrT="[Текст]" custT="1"/>
      <dgm:spPr>
        <a:solidFill>
          <a:srgbClr val="FF8B8B"/>
        </a:solidFill>
        <a:ln w="12700">
          <a:solidFill>
            <a:srgbClr val="FF3B3B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мастер – класс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BD59F54-5CC0-4CA6-8742-8A9FAB3F493A}" type="parTrans" cxnId="{3178D7E6-D20F-4109-BA25-04351C13A2CC}">
      <dgm:prSet/>
      <dgm:spPr/>
      <dgm:t>
        <a:bodyPr/>
        <a:lstStyle/>
        <a:p>
          <a:pPr algn="ctr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A72D76F-BAC6-468B-8FE6-53F05A68C45A}" type="sibTrans" cxnId="{3178D7E6-D20F-4109-BA25-04351C13A2CC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D0689AE-4961-43BB-928F-79F5DDD7B666}">
      <dgm:prSet phldrT="[Текст]" custT="1"/>
      <dgm:spPr>
        <a:solidFill>
          <a:srgbClr val="BA8CDC"/>
        </a:solidFill>
        <a:ln w="12700"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малая конференция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D81BB6A-947D-43EF-AF9F-43D68B99F97D}" type="parTrans" cxnId="{0C59D869-B529-40E6-936B-2AB7DAEA3093}">
      <dgm:prSet/>
      <dgm:spPr/>
      <dgm:t>
        <a:bodyPr/>
        <a:lstStyle/>
        <a:p>
          <a:pPr algn="ctr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B718844-863C-4CC1-A1E8-F3AFE6781C57}" type="sibTrans" cxnId="{0C59D869-B529-40E6-936B-2AB7DAEA3093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EA01F5C-5A97-4F64-B340-B63F9A439F6B}">
      <dgm:prSet phldrT="[Текст]" custT="1"/>
      <dgm:spPr>
        <a:solidFill>
          <a:srgbClr val="37CBFF"/>
        </a:solidFill>
        <a:ln w="12700"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проектирование, презентации проектов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CB9E154-54DE-409D-9125-802228F3ADFB}" type="parTrans" cxnId="{D47AB813-51A4-42B1-A175-01D2FD8BA542}">
      <dgm:prSet/>
      <dgm:spPr/>
      <dgm:t>
        <a:bodyPr/>
        <a:lstStyle/>
        <a:p>
          <a:pPr algn="ctr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CE807B8-BC36-40B1-B55E-AA21568C8473}" type="sibTrans" cxnId="{D47AB813-51A4-42B1-A175-01D2FD8BA542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90131D1-EDBC-42AE-A8E8-C74F29A20C68}">
      <dgm:prSet phldrT="[Текст]" custT="1"/>
      <dgm:spPr>
        <a:solidFill>
          <a:srgbClr val="FFFFB3"/>
        </a:solidFill>
        <a:ln w="12700">
          <a:solidFill>
            <a:srgbClr val="FFC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круглый стол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5BCE130-7141-4370-BADC-A8C87671222E}" type="sibTrans" cxnId="{55FF1884-B995-4586-85C9-1A08196D0DB3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B7D546A-F2FE-4C76-8048-90AC72CBE522}" type="parTrans" cxnId="{55FF1884-B995-4586-85C9-1A08196D0DB3}">
      <dgm:prSet/>
      <dgm:spPr/>
      <dgm:t>
        <a:bodyPr/>
        <a:lstStyle/>
        <a:p>
          <a:pPr algn="ctr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588B233-54C2-4087-9A3C-7E57F821EA9E}">
      <dgm:prSet phldrT="[Текст]" custT="1"/>
      <dgm:spPr>
        <a:solidFill>
          <a:srgbClr val="FFDA65"/>
        </a:solidFill>
        <a:ln w="12700">
          <a:solidFill>
            <a:srgbClr val="FFC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совещания старших воспитателей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40940DC-EB81-457F-BD7F-77C1F84826FB}" type="parTrans" cxnId="{5A7BAF58-9E33-4179-8049-71D443E7E060}">
      <dgm:prSet/>
      <dgm:spPr/>
      <dgm:t>
        <a:bodyPr/>
        <a:lstStyle/>
        <a:p>
          <a:pPr algn="ctr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FFB94CD-B1DB-4DFA-978B-D3210B54823A}" type="sibTrans" cxnId="{5A7BAF58-9E33-4179-8049-71D443E7E060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2B626D0-5484-4C3E-A101-49A929D6E608}">
      <dgm:prSet phldrT="[Текст]" custT="1"/>
      <dgm:spPr>
        <a:solidFill>
          <a:srgbClr val="BAE18F"/>
        </a:solidFill>
        <a:ln w="12700">
          <a:solidFill>
            <a:srgbClr val="00B05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консалтинговые услуги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D2AD8B2-3FA8-4782-B297-F076B0604047}" type="parTrans" cxnId="{67B5C51B-57F6-4BB7-AC4D-F9A48D412486}">
      <dgm:prSet/>
      <dgm:spPr/>
      <dgm:t>
        <a:bodyPr/>
        <a:lstStyle/>
        <a:p>
          <a:pPr algn="ctr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C41C97C-A490-41C4-A37E-378E89706681}" type="sibTrans" cxnId="{67B5C51B-57F6-4BB7-AC4D-F9A48D412486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A2ACEDD-2721-433F-886C-CF9FC11D5EFE}" type="pres">
      <dgm:prSet presAssocID="{29225EF3-C009-4226-B90A-89CB75DF9E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4FE327-EEDF-4EAF-B6E6-D4C83505A6C6}" type="pres">
      <dgm:prSet presAssocID="{54BDCCA4-5028-4F38-8D9F-14265C87C6E9}" presName="node" presStyleLbl="node1" presStyleIdx="0" presStyleCnt="7" custScaleX="154168" custScaleY="128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08594-CA0F-41A5-A539-2ADA37F86EE6}" type="pres">
      <dgm:prSet presAssocID="{54BDCCA4-5028-4F38-8D9F-14265C87C6E9}" presName="spNode" presStyleCnt="0"/>
      <dgm:spPr/>
    </dgm:pt>
    <dgm:pt modelId="{4DDFC7F5-5611-4823-90F4-13C615742C3B}" type="pres">
      <dgm:prSet presAssocID="{6352675F-D1F6-4014-8C3B-5DFA4260DCD8}" presName="sibTrans" presStyleLbl="sibTrans1D1" presStyleIdx="0" presStyleCnt="7"/>
      <dgm:spPr/>
      <dgm:t>
        <a:bodyPr/>
        <a:lstStyle/>
        <a:p>
          <a:endParaRPr lang="ru-RU"/>
        </a:p>
      </dgm:t>
    </dgm:pt>
    <dgm:pt modelId="{864EEBE7-D504-4977-9760-C4E4CABAE96A}" type="pres">
      <dgm:prSet presAssocID="{390131D1-EDBC-42AE-A8E8-C74F29A20C68}" presName="node" presStyleLbl="node1" presStyleIdx="1" presStyleCnt="7" custScaleX="142822" custScaleY="115569" custRadScaleRad="101746" custRadScaleInc="44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30510-7817-4B21-9F10-EBC863664940}" type="pres">
      <dgm:prSet presAssocID="{390131D1-EDBC-42AE-A8E8-C74F29A20C68}" presName="spNode" presStyleCnt="0"/>
      <dgm:spPr/>
    </dgm:pt>
    <dgm:pt modelId="{5546D0C2-CD50-48D9-970A-FC9D2FF35BE2}" type="pres">
      <dgm:prSet presAssocID="{55BCE130-7141-4370-BADC-A8C87671222E}" presName="sibTrans" presStyleLbl="sibTrans1D1" presStyleIdx="1" presStyleCnt="7"/>
      <dgm:spPr/>
      <dgm:t>
        <a:bodyPr/>
        <a:lstStyle/>
        <a:p>
          <a:endParaRPr lang="ru-RU"/>
        </a:p>
      </dgm:t>
    </dgm:pt>
    <dgm:pt modelId="{0F0CF6C5-28B0-4F65-A472-E4EC6C461E46}" type="pres">
      <dgm:prSet presAssocID="{716CC4F3-CECC-44C4-97BD-82CF47831EBC}" presName="node" presStyleLbl="node1" presStyleIdx="2" presStyleCnt="7" custScaleX="141399" custScaleY="105808" custRadScaleRad="97181" custRadScaleInc="-2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8E717-6046-47CB-9BD1-920CC6E55DE9}" type="pres">
      <dgm:prSet presAssocID="{716CC4F3-CECC-44C4-97BD-82CF47831EBC}" presName="spNode" presStyleCnt="0"/>
      <dgm:spPr/>
    </dgm:pt>
    <dgm:pt modelId="{D1649A82-504E-4A84-9D18-6A8FBB2F194A}" type="pres">
      <dgm:prSet presAssocID="{EA72D76F-BAC6-468B-8FE6-53F05A68C45A}" presName="sibTrans" presStyleLbl="sibTrans1D1" presStyleIdx="2" presStyleCnt="7"/>
      <dgm:spPr/>
      <dgm:t>
        <a:bodyPr/>
        <a:lstStyle/>
        <a:p>
          <a:endParaRPr lang="ru-RU"/>
        </a:p>
      </dgm:t>
    </dgm:pt>
    <dgm:pt modelId="{1D070466-3E19-4AAA-AC49-697A17A35D89}" type="pres">
      <dgm:prSet presAssocID="{1D0689AE-4961-43BB-928F-79F5DDD7B666}" presName="node" presStyleLbl="node1" presStyleIdx="3" presStyleCnt="7" custScaleX="158909" custScaleY="91107" custRadScaleRad="105005" custRadScaleInc="-40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32A11-0169-4846-AF87-6AED79BA1D59}" type="pres">
      <dgm:prSet presAssocID="{1D0689AE-4961-43BB-928F-79F5DDD7B666}" presName="spNode" presStyleCnt="0"/>
      <dgm:spPr/>
    </dgm:pt>
    <dgm:pt modelId="{ABA8E9CE-F90C-41DA-A5B9-EA1F2F007C4C}" type="pres">
      <dgm:prSet presAssocID="{CB718844-863C-4CC1-A1E8-F3AFE6781C57}" presName="sibTrans" presStyleLbl="sibTrans1D1" presStyleIdx="3" presStyleCnt="7"/>
      <dgm:spPr/>
      <dgm:t>
        <a:bodyPr/>
        <a:lstStyle/>
        <a:p>
          <a:endParaRPr lang="ru-RU"/>
        </a:p>
      </dgm:t>
    </dgm:pt>
    <dgm:pt modelId="{33DA8153-2605-42F4-B2BB-551AC9F84915}" type="pres">
      <dgm:prSet presAssocID="{9EA01F5C-5A97-4F64-B340-B63F9A439F6B}" presName="node" presStyleLbl="node1" presStyleIdx="4" presStyleCnt="7" custScaleX="172275" custScaleY="92518" custRadScaleRad="105291" custRadScaleInc="24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D66CA-0B88-4724-90FA-84DEE1049F14}" type="pres">
      <dgm:prSet presAssocID="{9EA01F5C-5A97-4F64-B340-B63F9A439F6B}" presName="spNode" presStyleCnt="0"/>
      <dgm:spPr/>
    </dgm:pt>
    <dgm:pt modelId="{458C523E-A5AA-4583-A026-1F2B2672045C}" type="pres">
      <dgm:prSet presAssocID="{1CE807B8-BC36-40B1-B55E-AA21568C8473}" presName="sibTrans" presStyleLbl="sibTrans1D1" presStyleIdx="4" presStyleCnt="7"/>
      <dgm:spPr/>
      <dgm:t>
        <a:bodyPr/>
        <a:lstStyle/>
        <a:p>
          <a:endParaRPr lang="ru-RU"/>
        </a:p>
      </dgm:t>
    </dgm:pt>
    <dgm:pt modelId="{07728DE6-F370-4C2C-9F3A-22DB0EE84414}" type="pres">
      <dgm:prSet presAssocID="{6588B233-54C2-4087-9A3C-7E57F821EA9E}" presName="node" presStyleLbl="node1" presStyleIdx="5" presStyleCnt="7" custScaleX="148390" custScaleY="128169" custRadScaleRad="95231" custRadScaleInc="15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94972-0332-44E0-8546-E7F72761CD1F}" type="pres">
      <dgm:prSet presAssocID="{6588B233-54C2-4087-9A3C-7E57F821EA9E}" presName="spNode" presStyleCnt="0"/>
      <dgm:spPr/>
    </dgm:pt>
    <dgm:pt modelId="{5601CB36-C060-4E64-879D-23B56572DF05}" type="pres">
      <dgm:prSet presAssocID="{EFFB94CD-B1DB-4DFA-978B-D3210B54823A}" presName="sibTrans" presStyleLbl="sibTrans1D1" presStyleIdx="5" presStyleCnt="7"/>
      <dgm:spPr/>
      <dgm:t>
        <a:bodyPr/>
        <a:lstStyle/>
        <a:p>
          <a:endParaRPr lang="ru-RU"/>
        </a:p>
      </dgm:t>
    </dgm:pt>
    <dgm:pt modelId="{A19DF745-D819-4F3D-96C1-1CF5B3376885}" type="pres">
      <dgm:prSet presAssocID="{B2B626D0-5484-4C3E-A101-49A929D6E608}" presName="node" presStyleLbl="node1" presStyleIdx="6" presStyleCnt="7" custScaleX="171965" custScaleY="109516" custRadScaleRad="97884" custRadScaleInc="-31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B4FCC-5A7B-44E3-A9B7-D1CF70F0FB48}" type="pres">
      <dgm:prSet presAssocID="{B2B626D0-5484-4C3E-A101-49A929D6E608}" presName="spNode" presStyleCnt="0"/>
      <dgm:spPr/>
    </dgm:pt>
    <dgm:pt modelId="{B66CF5F8-72C2-4D84-BBFA-D36FC5584B71}" type="pres">
      <dgm:prSet presAssocID="{7C41C97C-A490-41C4-A37E-378E89706681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55083517-9CAE-4744-800D-77A9368508BD}" type="presOf" srcId="{390131D1-EDBC-42AE-A8E8-C74F29A20C68}" destId="{864EEBE7-D504-4977-9760-C4E4CABAE96A}" srcOrd="0" destOrd="0" presId="urn:microsoft.com/office/officeart/2005/8/layout/cycle6"/>
    <dgm:cxn modelId="{0FBFF1B9-9552-4840-93F4-381B01926A22}" type="presOf" srcId="{1CE807B8-BC36-40B1-B55E-AA21568C8473}" destId="{458C523E-A5AA-4583-A026-1F2B2672045C}" srcOrd="0" destOrd="0" presId="urn:microsoft.com/office/officeart/2005/8/layout/cycle6"/>
    <dgm:cxn modelId="{0231EF82-B05A-4188-8206-ACFE0412C795}" type="presOf" srcId="{1D0689AE-4961-43BB-928F-79F5DDD7B666}" destId="{1D070466-3E19-4AAA-AC49-697A17A35D89}" srcOrd="0" destOrd="0" presId="urn:microsoft.com/office/officeart/2005/8/layout/cycle6"/>
    <dgm:cxn modelId="{67B5C51B-57F6-4BB7-AC4D-F9A48D412486}" srcId="{29225EF3-C009-4226-B90A-89CB75DF9E34}" destId="{B2B626D0-5484-4C3E-A101-49A929D6E608}" srcOrd="6" destOrd="0" parTransId="{FD2AD8B2-3FA8-4782-B297-F076B0604047}" sibTransId="{7C41C97C-A490-41C4-A37E-378E89706681}"/>
    <dgm:cxn modelId="{84508FA8-6683-48D3-810C-B30E3E1649B7}" type="presOf" srcId="{7C41C97C-A490-41C4-A37E-378E89706681}" destId="{B66CF5F8-72C2-4D84-BBFA-D36FC5584B71}" srcOrd="0" destOrd="0" presId="urn:microsoft.com/office/officeart/2005/8/layout/cycle6"/>
    <dgm:cxn modelId="{DB5E833A-C4D1-4CF3-B54F-D9524850F3B7}" type="presOf" srcId="{9EA01F5C-5A97-4F64-B340-B63F9A439F6B}" destId="{33DA8153-2605-42F4-B2BB-551AC9F84915}" srcOrd="0" destOrd="0" presId="urn:microsoft.com/office/officeart/2005/8/layout/cycle6"/>
    <dgm:cxn modelId="{1D39EF99-74C9-4065-9C6B-2AD4D79C93A3}" type="presOf" srcId="{CB718844-863C-4CC1-A1E8-F3AFE6781C57}" destId="{ABA8E9CE-F90C-41DA-A5B9-EA1F2F007C4C}" srcOrd="0" destOrd="0" presId="urn:microsoft.com/office/officeart/2005/8/layout/cycle6"/>
    <dgm:cxn modelId="{89E9463D-F3E9-487B-AC71-EEE22BC2EAE6}" type="presOf" srcId="{6352675F-D1F6-4014-8C3B-5DFA4260DCD8}" destId="{4DDFC7F5-5611-4823-90F4-13C615742C3B}" srcOrd="0" destOrd="0" presId="urn:microsoft.com/office/officeart/2005/8/layout/cycle6"/>
    <dgm:cxn modelId="{3178D7E6-D20F-4109-BA25-04351C13A2CC}" srcId="{29225EF3-C009-4226-B90A-89CB75DF9E34}" destId="{716CC4F3-CECC-44C4-97BD-82CF47831EBC}" srcOrd="2" destOrd="0" parTransId="{5BD59F54-5CC0-4CA6-8742-8A9FAB3F493A}" sibTransId="{EA72D76F-BAC6-468B-8FE6-53F05A68C45A}"/>
    <dgm:cxn modelId="{ADE39945-6D0A-4AFC-8E6A-EEC113B92CE5}" type="presOf" srcId="{54BDCCA4-5028-4F38-8D9F-14265C87C6E9}" destId="{324FE327-EEDF-4EAF-B6E6-D4C83505A6C6}" srcOrd="0" destOrd="0" presId="urn:microsoft.com/office/officeart/2005/8/layout/cycle6"/>
    <dgm:cxn modelId="{B8E92345-2110-4B80-9BB9-E8640B011451}" type="presOf" srcId="{EA72D76F-BAC6-468B-8FE6-53F05A68C45A}" destId="{D1649A82-504E-4A84-9D18-6A8FBB2F194A}" srcOrd="0" destOrd="0" presId="urn:microsoft.com/office/officeart/2005/8/layout/cycle6"/>
    <dgm:cxn modelId="{0C59D869-B529-40E6-936B-2AB7DAEA3093}" srcId="{29225EF3-C009-4226-B90A-89CB75DF9E34}" destId="{1D0689AE-4961-43BB-928F-79F5DDD7B666}" srcOrd="3" destOrd="0" parTransId="{4D81BB6A-947D-43EF-AF9F-43D68B99F97D}" sibTransId="{CB718844-863C-4CC1-A1E8-F3AFE6781C57}"/>
    <dgm:cxn modelId="{3C5E4458-21E9-4B43-AD45-8D6E0C2821A4}" srcId="{29225EF3-C009-4226-B90A-89CB75DF9E34}" destId="{54BDCCA4-5028-4F38-8D9F-14265C87C6E9}" srcOrd="0" destOrd="0" parTransId="{33A49D40-7402-4F42-A21F-78CAFBB9808A}" sibTransId="{6352675F-D1F6-4014-8C3B-5DFA4260DCD8}"/>
    <dgm:cxn modelId="{5A7BAF58-9E33-4179-8049-71D443E7E060}" srcId="{29225EF3-C009-4226-B90A-89CB75DF9E34}" destId="{6588B233-54C2-4087-9A3C-7E57F821EA9E}" srcOrd="5" destOrd="0" parTransId="{C40940DC-EB81-457F-BD7F-77C1F84826FB}" sibTransId="{EFFB94CD-B1DB-4DFA-978B-D3210B54823A}"/>
    <dgm:cxn modelId="{191665D4-E882-4BAA-AFD3-DAC734FB9973}" type="presOf" srcId="{EFFB94CD-B1DB-4DFA-978B-D3210B54823A}" destId="{5601CB36-C060-4E64-879D-23B56572DF05}" srcOrd="0" destOrd="0" presId="urn:microsoft.com/office/officeart/2005/8/layout/cycle6"/>
    <dgm:cxn modelId="{D6EB2B47-4C9A-4C7E-853C-D39A57911FFA}" type="presOf" srcId="{29225EF3-C009-4226-B90A-89CB75DF9E34}" destId="{9A2ACEDD-2721-433F-886C-CF9FC11D5EFE}" srcOrd="0" destOrd="0" presId="urn:microsoft.com/office/officeart/2005/8/layout/cycle6"/>
    <dgm:cxn modelId="{0BAB18AD-2C38-4163-8AAE-12D8AF571141}" type="presOf" srcId="{55BCE130-7141-4370-BADC-A8C87671222E}" destId="{5546D0C2-CD50-48D9-970A-FC9D2FF35BE2}" srcOrd="0" destOrd="0" presId="urn:microsoft.com/office/officeart/2005/8/layout/cycle6"/>
    <dgm:cxn modelId="{D47AB813-51A4-42B1-A175-01D2FD8BA542}" srcId="{29225EF3-C009-4226-B90A-89CB75DF9E34}" destId="{9EA01F5C-5A97-4F64-B340-B63F9A439F6B}" srcOrd="4" destOrd="0" parTransId="{ACB9E154-54DE-409D-9125-802228F3ADFB}" sibTransId="{1CE807B8-BC36-40B1-B55E-AA21568C8473}"/>
    <dgm:cxn modelId="{62B209D3-5318-4875-97D9-D8C7B5B6C81B}" type="presOf" srcId="{716CC4F3-CECC-44C4-97BD-82CF47831EBC}" destId="{0F0CF6C5-28B0-4F65-A472-E4EC6C461E46}" srcOrd="0" destOrd="0" presId="urn:microsoft.com/office/officeart/2005/8/layout/cycle6"/>
    <dgm:cxn modelId="{55FF1884-B995-4586-85C9-1A08196D0DB3}" srcId="{29225EF3-C009-4226-B90A-89CB75DF9E34}" destId="{390131D1-EDBC-42AE-A8E8-C74F29A20C68}" srcOrd="1" destOrd="0" parTransId="{BB7D546A-F2FE-4C76-8048-90AC72CBE522}" sibTransId="{55BCE130-7141-4370-BADC-A8C87671222E}"/>
    <dgm:cxn modelId="{601B08F4-B95B-41B8-9951-E756025FFCC5}" type="presOf" srcId="{6588B233-54C2-4087-9A3C-7E57F821EA9E}" destId="{07728DE6-F370-4C2C-9F3A-22DB0EE84414}" srcOrd="0" destOrd="0" presId="urn:microsoft.com/office/officeart/2005/8/layout/cycle6"/>
    <dgm:cxn modelId="{CC47E7AF-7FD5-49C1-842C-9DF73E89D3B7}" type="presOf" srcId="{B2B626D0-5484-4C3E-A101-49A929D6E608}" destId="{A19DF745-D819-4F3D-96C1-1CF5B3376885}" srcOrd="0" destOrd="0" presId="urn:microsoft.com/office/officeart/2005/8/layout/cycle6"/>
    <dgm:cxn modelId="{D33B35D5-0996-46BE-90CA-7BCE37671717}" type="presParOf" srcId="{9A2ACEDD-2721-433F-886C-CF9FC11D5EFE}" destId="{324FE327-EEDF-4EAF-B6E6-D4C83505A6C6}" srcOrd="0" destOrd="0" presId="urn:microsoft.com/office/officeart/2005/8/layout/cycle6"/>
    <dgm:cxn modelId="{F53CE7AD-2442-49B9-8181-2236146FA578}" type="presParOf" srcId="{9A2ACEDD-2721-433F-886C-CF9FC11D5EFE}" destId="{12508594-CA0F-41A5-A539-2ADA37F86EE6}" srcOrd="1" destOrd="0" presId="urn:microsoft.com/office/officeart/2005/8/layout/cycle6"/>
    <dgm:cxn modelId="{2D84B42A-F068-46AA-9B71-C5F63D47D18A}" type="presParOf" srcId="{9A2ACEDD-2721-433F-886C-CF9FC11D5EFE}" destId="{4DDFC7F5-5611-4823-90F4-13C615742C3B}" srcOrd="2" destOrd="0" presId="urn:microsoft.com/office/officeart/2005/8/layout/cycle6"/>
    <dgm:cxn modelId="{394B4704-3FEC-455B-9126-93BC2783A15D}" type="presParOf" srcId="{9A2ACEDD-2721-433F-886C-CF9FC11D5EFE}" destId="{864EEBE7-D504-4977-9760-C4E4CABAE96A}" srcOrd="3" destOrd="0" presId="urn:microsoft.com/office/officeart/2005/8/layout/cycle6"/>
    <dgm:cxn modelId="{466A6994-5D2F-4AB8-93E4-900381F7FEDC}" type="presParOf" srcId="{9A2ACEDD-2721-433F-886C-CF9FC11D5EFE}" destId="{9F530510-7817-4B21-9F10-EBC863664940}" srcOrd="4" destOrd="0" presId="urn:microsoft.com/office/officeart/2005/8/layout/cycle6"/>
    <dgm:cxn modelId="{CC4EB0D4-EEAF-4B29-B57F-B5D9E2983916}" type="presParOf" srcId="{9A2ACEDD-2721-433F-886C-CF9FC11D5EFE}" destId="{5546D0C2-CD50-48D9-970A-FC9D2FF35BE2}" srcOrd="5" destOrd="0" presId="urn:microsoft.com/office/officeart/2005/8/layout/cycle6"/>
    <dgm:cxn modelId="{81FEFD95-35EB-47F1-A0D0-8EFDDBC87EAD}" type="presParOf" srcId="{9A2ACEDD-2721-433F-886C-CF9FC11D5EFE}" destId="{0F0CF6C5-28B0-4F65-A472-E4EC6C461E46}" srcOrd="6" destOrd="0" presId="urn:microsoft.com/office/officeart/2005/8/layout/cycle6"/>
    <dgm:cxn modelId="{B39D102C-E7F5-4F97-8B44-13AC745433F3}" type="presParOf" srcId="{9A2ACEDD-2721-433F-886C-CF9FC11D5EFE}" destId="{F278E717-6046-47CB-9BD1-920CC6E55DE9}" srcOrd="7" destOrd="0" presId="urn:microsoft.com/office/officeart/2005/8/layout/cycle6"/>
    <dgm:cxn modelId="{EE1AC5F6-86B8-4A71-A36E-1E32411390FA}" type="presParOf" srcId="{9A2ACEDD-2721-433F-886C-CF9FC11D5EFE}" destId="{D1649A82-504E-4A84-9D18-6A8FBB2F194A}" srcOrd="8" destOrd="0" presId="urn:microsoft.com/office/officeart/2005/8/layout/cycle6"/>
    <dgm:cxn modelId="{C66962E9-7295-4B24-9578-E6BBC21F40F7}" type="presParOf" srcId="{9A2ACEDD-2721-433F-886C-CF9FC11D5EFE}" destId="{1D070466-3E19-4AAA-AC49-697A17A35D89}" srcOrd="9" destOrd="0" presId="urn:microsoft.com/office/officeart/2005/8/layout/cycle6"/>
    <dgm:cxn modelId="{AE36AFB0-8872-4492-B327-97BA54228092}" type="presParOf" srcId="{9A2ACEDD-2721-433F-886C-CF9FC11D5EFE}" destId="{F7732A11-0169-4846-AF87-6AED79BA1D59}" srcOrd="10" destOrd="0" presId="urn:microsoft.com/office/officeart/2005/8/layout/cycle6"/>
    <dgm:cxn modelId="{765490C8-8996-47F2-B356-163580CADB5E}" type="presParOf" srcId="{9A2ACEDD-2721-433F-886C-CF9FC11D5EFE}" destId="{ABA8E9CE-F90C-41DA-A5B9-EA1F2F007C4C}" srcOrd="11" destOrd="0" presId="urn:microsoft.com/office/officeart/2005/8/layout/cycle6"/>
    <dgm:cxn modelId="{981457D6-7415-4B7B-A62E-E3CC20B6B2B0}" type="presParOf" srcId="{9A2ACEDD-2721-433F-886C-CF9FC11D5EFE}" destId="{33DA8153-2605-42F4-B2BB-551AC9F84915}" srcOrd="12" destOrd="0" presId="urn:microsoft.com/office/officeart/2005/8/layout/cycle6"/>
    <dgm:cxn modelId="{F1BE029B-D7B9-4945-94A1-E08E30635023}" type="presParOf" srcId="{9A2ACEDD-2721-433F-886C-CF9FC11D5EFE}" destId="{CB1D66CA-0B88-4724-90FA-84DEE1049F14}" srcOrd="13" destOrd="0" presId="urn:microsoft.com/office/officeart/2005/8/layout/cycle6"/>
    <dgm:cxn modelId="{0AFABB1A-6F96-48A6-B27B-44EB5733081E}" type="presParOf" srcId="{9A2ACEDD-2721-433F-886C-CF9FC11D5EFE}" destId="{458C523E-A5AA-4583-A026-1F2B2672045C}" srcOrd="14" destOrd="0" presId="urn:microsoft.com/office/officeart/2005/8/layout/cycle6"/>
    <dgm:cxn modelId="{35698EE4-1348-4854-92F9-BD63FA2D3FE5}" type="presParOf" srcId="{9A2ACEDD-2721-433F-886C-CF9FC11D5EFE}" destId="{07728DE6-F370-4C2C-9F3A-22DB0EE84414}" srcOrd="15" destOrd="0" presId="urn:microsoft.com/office/officeart/2005/8/layout/cycle6"/>
    <dgm:cxn modelId="{08E0ECA1-9856-4A7C-ACD2-ED541FAF7306}" type="presParOf" srcId="{9A2ACEDD-2721-433F-886C-CF9FC11D5EFE}" destId="{FEA94972-0332-44E0-8546-E7F72761CD1F}" srcOrd="16" destOrd="0" presId="urn:microsoft.com/office/officeart/2005/8/layout/cycle6"/>
    <dgm:cxn modelId="{78574D8B-3484-4CC3-A618-C84D33090882}" type="presParOf" srcId="{9A2ACEDD-2721-433F-886C-CF9FC11D5EFE}" destId="{5601CB36-C060-4E64-879D-23B56572DF05}" srcOrd="17" destOrd="0" presId="urn:microsoft.com/office/officeart/2005/8/layout/cycle6"/>
    <dgm:cxn modelId="{9F44C1E3-A200-4171-9BCD-D49E8E6C3BDB}" type="presParOf" srcId="{9A2ACEDD-2721-433F-886C-CF9FC11D5EFE}" destId="{A19DF745-D819-4F3D-96C1-1CF5B3376885}" srcOrd="18" destOrd="0" presId="urn:microsoft.com/office/officeart/2005/8/layout/cycle6"/>
    <dgm:cxn modelId="{D8240E2C-637E-4A4B-869C-FDF808CE6E26}" type="presParOf" srcId="{9A2ACEDD-2721-433F-886C-CF9FC11D5EFE}" destId="{F3BB4FCC-5A7B-44E3-A9B7-D1CF70F0FB48}" srcOrd="19" destOrd="0" presId="urn:microsoft.com/office/officeart/2005/8/layout/cycle6"/>
    <dgm:cxn modelId="{B06D5FBA-78FF-48C3-A210-AA16DF8DFD47}" type="presParOf" srcId="{9A2ACEDD-2721-433F-886C-CF9FC11D5EFE}" destId="{B66CF5F8-72C2-4D84-BBFA-D36FC5584B71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593F2F-4F50-4672-919B-172533400DDE}" type="doc">
      <dgm:prSet loTypeId="urn:microsoft.com/office/officeart/2005/8/layout/hierarchy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8F8C34-D107-414D-9B7F-65DC4ABFAA9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dirty="0" smtClean="0">
              <a:solidFill>
                <a:srgbClr val="4E124F"/>
              </a:solidFill>
              <a:latin typeface="Georgia" panose="02040502050405020303" pitchFamily="18" charset="0"/>
            </a:rPr>
            <a:t>Категория слушателей</a:t>
          </a:r>
          <a:endParaRPr lang="ru-RU" sz="3600" dirty="0">
            <a:solidFill>
              <a:srgbClr val="4E124F"/>
            </a:solidFill>
            <a:latin typeface="Georgia" panose="02040502050405020303" pitchFamily="18" charset="0"/>
          </a:endParaRPr>
        </a:p>
      </dgm:t>
    </dgm:pt>
    <dgm:pt modelId="{EA42CEDA-2278-4C17-9242-D4D233A00437}" type="parTrans" cxnId="{2106787B-D086-4282-891A-C7FF63858C90}">
      <dgm:prSet/>
      <dgm:spPr/>
      <dgm:t>
        <a:bodyPr/>
        <a:lstStyle/>
        <a:p>
          <a:endParaRPr lang="ru-RU"/>
        </a:p>
      </dgm:t>
    </dgm:pt>
    <dgm:pt modelId="{0FDBB991-1CA8-496D-B325-5D1EFAFA4FF4}" type="sibTrans" cxnId="{2106787B-D086-4282-891A-C7FF63858C90}">
      <dgm:prSet/>
      <dgm:spPr/>
      <dgm:t>
        <a:bodyPr/>
        <a:lstStyle/>
        <a:p>
          <a:endParaRPr lang="ru-RU"/>
        </a:p>
      </dgm:t>
    </dgm:pt>
    <dgm:pt modelId="{05F13AEA-1E87-4309-A207-C3772D4B8BD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Начинающие старшие воспитатели ДОУ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(стаж работы менее 5 лет)</a:t>
          </a:r>
          <a:endParaRPr lang="ru-RU" sz="2000" dirty="0">
            <a:solidFill>
              <a:schemeClr val="tx1"/>
            </a:solidFill>
          </a:endParaRPr>
        </a:p>
      </dgm:t>
    </dgm:pt>
    <dgm:pt modelId="{A75BC2C2-FB61-4B8A-8FA7-88E5EF54C211}" type="parTrans" cxnId="{FF521906-8EEC-4A62-A303-1C7FFEBA2101}">
      <dgm:prSet/>
      <dgm:spPr/>
      <dgm:t>
        <a:bodyPr/>
        <a:lstStyle/>
        <a:p>
          <a:endParaRPr lang="ru-RU"/>
        </a:p>
      </dgm:t>
    </dgm:pt>
    <dgm:pt modelId="{76D5FB95-F807-4EC0-9F7C-C834B1F8E479}" type="sibTrans" cxnId="{FF521906-8EEC-4A62-A303-1C7FFEBA2101}">
      <dgm:prSet/>
      <dgm:spPr/>
      <dgm:t>
        <a:bodyPr/>
        <a:lstStyle/>
        <a:p>
          <a:endParaRPr lang="ru-RU"/>
        </a:p>
      </dgm:t>
    </dgm:pt>
    <dgm:pt modelId="{1B4FB081-52DF-41B4-BF90-15AF219B3F5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Старшие воспитатели ДОУ</a:t>
          </a:r>
        </a:p>
        <a:p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(стаж работы более 5 лет)</a:t>
          </a:r>
          <a:endParaRPr lang="ru-RU" sz="2000" dirty="0">
            <a:solidFill>
              <a:schemeClr val="tx1"/>
            </a:solidFill>
          </a:endParaRPr>
        </a:p>
      </dgm:t>
    </dgm:pt>
    <dgm:pt modelId="{9774E96E-0C04-4CF0-BC79-9922702D2A76}" type="parTrans" cxnId="{834DCCA2-8C85-40BA-9BCC-346A14C08E0F}">
      <dgm:prSet/>
      <dgm:spPr/>
      <dgm:t>
        <a:bodyPr/>
        <a:lstStyle/>
        <a:p>
          <a:endParaRPr lang="ru-RU"/>
        </a:p>
      </dgm:t>
    </dgm:pt>
    <dgm:pt modelId="{42D215BA-54D7-4259-AD61-5E6B4E66077F}" type="sibTrans" cxnId="{834DCCA2-8C85-40BA-9BCC-346A14C08E0F}">
      <dgm:prSet/>
      <dgm:spPr/>
      <dgm:t>
        <a:bodyPr/>
        <a:lstStyle/>
        <a:p>
          <a:endParaRPr lang="ru-RU"/>
        </a:p>
      </dgm:t>
    </dgm:pt>
    <dgm:pt modelId="{2890926F-9557-4843-8A65-3E0BE856C444}" type="pres">
      <dgm:prSet presAssocID="{65593F2F-4F50-4672-919B-172533400DD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A31419-B963-421B-B433-F7AAD1EAC281}" type="pres">
      <dgm:prSet presAssocID="{3C8F8C34-D107-414D-9B7F-65DC4ABFAA9D}" presName="vertOne" presStyleCnt="0"/>
      <dgm:spPr/>
    </dgm:pt>
    <dgm:pt modelId="{183F0C68-E761-4613-9BBF-EAF18A30AEF4}" type="pres">
      <dgm:prSet presAssocID="{3C8F8C34-D107-414D-9B7F-65DC4ABFAA9D}" presName="txOne" presStyleLbl="node0" presStyleIdx="0" presStyleCnt="1" custScaleY="42412" custLinFactY="-7558" custLinFactNeighborX="-3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5258AE-7C39-4D82-B244-9FAAB96CC1B4}" type="pres">
      <dgm:prSet presAssocID="{3C8F8C34-D107-414D-9B7F-65DC4ABFAA9D}" presName="parTransOne" presStyleCnt="0"/>
      <dgm:spPr/>
    </dgm:pt>
    <dgm:pt modelId="{08498422-33A3-48FA-B4DA-73EA3EF3CC9C}" type="pres">
      <dgm:prSet presAssocID="{3C8F8C34-D107-414D-9B7F-65DC4ABFAA9D}" presName="horzOne" presStyleCnt="0"/>
      <dgm:spPr/>
    </dgm:pt>
    <dgm:pt modelId="{59B678DB-DA96-4E5B-821F-4AAF6AC21AEA}" type="pres">
      <dgm:prSet presAssocID="{05F13AEA-1E87-4309-A207-C3772D4B8BD6}" presName="vertTwo" presStyleCnt="0"/>
      <dgm:spPr/>
    </dgm:pt>
    <dgm:pt modelId="{6AE1D13F-2E7C-4C23-8581-9EA0356D97E8}" type="pres">
      <dgm:prSet presAssocID="{05F13AEA-1E87-4309-A207-C3772D4B8BD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69FBF-62BE-4BB7-B4E8-37F79C98FBA6}" type="pres">
      <dgm:prSet presAssocID="{05F13AEA-1E87-4309-A207-C3772D4B8BD6}" presName="horzTwo" presStyleCnt="0"/>
      <dgm:spPr/>
    </dgm:pt>
    <dgm:pt modelId="{E29E6407-A790-4160-9672-08A3BB16D7D2}" type="pres">
      <dgm:prSet presAssocID="{76D5FB95-F807-4EC0-9F7C-C834B1F8E479}" presName="sibSpaceTwo" presStyleCnt="0"/>
      <dgm:spPr/>
    </dgm:pt>
    <dgm:pt modelId="{64305164-B58F-4B12-9512-2BC3E7B20736}" type="pres">
      <dgm:prSet presAssocID="{1B4FB081-52DF-41B4-BF90-15AF219B3F55}" presName="vertTwo" presStyleCnt="0"/>
      <dgm:spPr/>
    </dgm:pt>
    <dgm:pt modelId="{DC09A5D8-FFFF-4B09-999B-E84DF79338F6}" type="pres">
      <dgm:prSet presAssocID="{1B4FB081-52DF-41B4-BF90-15AF219B3F5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B82A5-AD7C-4817-A8D7-86119212501D}" type="pres">
      <dgm:prSet presAssocID="{1B4FB081-52DF-41B4-BF90-15AF219B3F55}" presName="horzTwo" presStyleCnt="0"/>
      <dgm:spPr/>
    </dgm:pt>
  </dgm:ptLst>
  <dgm:cxnLst>
    <dgm:cxn modelId="{8F7BA4A4-974E-48BB-993C-F55E8458308E}" type="presOf" srcId="{3C8F8C34-D107-414D-9B7F-65DC4ABFAA9D}" destId="{183F0C68-E761-4613-9BBF-EAF18A30AEF4}" srcOrd="0" destOrd="0" presId="urn:microsoft.com/office/officeart/2005/8/layout/hierarchy4"/>
    <dgm:cxn modelId="{F554A061-2867-4D27-8C7B-22978B47D521}" type="presOf" srcId="{1B4FB081-52DF-41B4-BF90-15AF219B3F55}" destId="{DC09A5D8-FFFF-4B09-999B-E84DF79338F6}" srcOrd="0" destOrd="0" presId="urn:microsoft.com/office/officeart/2005/8/layout/hierarchy4"/>
    <dgm:cxn modelId="{834DCCA2-8C85-40BA-9BCC-346A14C08E0F}" srcId="{3C8F8C34-D107-414D-9B7F-65DC4ABFAA9D}" destId="{1B4FB081-52DF-41B4-BF90-15AF219B3F55}" srcOrd="1" destOrd="0" parTransId="{9774E96E-0C04-4CF0-BC79-9922702D2A76}" sibTransId="{42D215BA-54D7-4259-AD61-5E6B4E66077F}"/>
    <dgm:cxn modelId="{545A6E30-E9B0-4BA9-A3F8-0B85C80D8E0A}" type="presOf" srcId="{65593F2F-4F50-4672-919B-172533400DDE}" destId="{2890926F-9557-4843-8A65-3E0BE856C444}" srcOrd="0" destOrd="0" presId="urn:microsoft.com/office/officeart/2005/8/layout/hierarchy4"/>
    <dgm:cxn modelId="{309A5315-7F93-4208-921A-ED83B8940AF2}" type="presOf" srcId="{05F13AEA-1E87-4309-A207-C3772D4B8BD6}" destId="{6AE1D13F-2E7C-4C23-8581-9EA0356D97E8}" srcOrd="0" destOrd="0" presId="urn:microsoft.com/office/officeart/2005/8/layout/hierarchy4"/>
    <dgm:cxn modelId="{FF521906-8EEC-4A62-A303-1C7FFEBA2101}" srcId="{3C8F8C34-D107-414D-9B7F-65DC4ABFAA9D}" destId="{05F13AEA-1E87-4309-A207-C3772D4B8BD6}" srcOrd="0" destOrd="0" parTransId="{A75BC2C2-FB61-4B8A-8FA7-88E5EF54C211}" sibTransId="{76D5FB95-F807-4EC0-9F7C-C834B1F8E479}"/>
    <dgm:cxn modelId="{2106787B-D086-4282-891A-C7FF63858C90}" srcId="{65593F2F-4F50-4672-919B-172533400DDE}" destId="{3C8F8C34-D107-414D-9B7F-65DC4ABFAA9D}" srcOrd="0" destOrd="0" parTransId="{EA42CEDA-2278-4C17-9242-D4D233A00437}" sibTransId="{0FDBB991-1CA8-496D-B325-5D1EFAFA4FF4}"/>
    <dgm:cxn modelId="{F375728C-A366-4FBE-8A67-B131AAE36E7B}" type="presParOf" srcId="{2890926F-9557-4843-8A65-3E0BE856C444}" destId="{26A31419-B963-421B-B433-F7AAD1EAC281}" srcOrd="0" destOrd="0" presId="urn:microsoft.com/office/officeart/2005/8/layout/hierarchy4"/>
    <dgm:cxn modelId="{6B161A91-1DF5-4932-AAFF-10FA84EC9301}" type="presParOf" srcId="{26A31419-B963-421B-B433-F7AAD1EAC281}" destId="{183F0C68-E761-4613-9BBF-EAF18A30AEF4}" srcOrd="0" destOrd="0" presId="urn:microsoft.com/office/officeart/2005/8/layout/hierarchy4"/>
    <dgm:cxn modelId="{E6D6D63E-D468-487C-99DD-CAA99E50FA14}" type="presParOf" srcId="{26A31419-B963-421B-B433-F7AAD1EAC281}" destId="{E85258AE-7C39-4D82-B244-9FAAB96CC1B4}" srcOrd="1" destOrd="0" presId="urn:microsoft.com/office/officeart/2005/8/layout/hierarchy4"/>
    <dgm:cxn modelId="{004AF869-4A48-428D-B2F8-F53A3275D047}" type="presParOf" srcId="{26A31419-B963-421B-B433-F7AAD1EAC281}" destId="{08498422-33A3-48FA-B4DA-73EA3EF3CC9C}" srcOrd="2" destOrd="0" presId="urn:microsoft.com/office/officeart/2005/8/layout/hierarchy4"/>
    <dgm:cxn modelId="{89DE6EB7-0EF6-4E67-931E-AC5F70163870}" type="presParOf" srcId="{08498422-33A3-48FA-B4DA-73EA3EF3CC9C}" destId="{59B678DB-DA96-4E5B-821F-4AAF6AC21AEA}" srcOrd="0" destOrd="0" presId="urn:microsoft.com/office/officeart/2005/8/layout/hierarchy4"/>
    <dgm:cxn modelId="{392C424D-36F7-45C7-99EE-6056874A2CE6}" type="presParOf" srcId="{59B678DB-DA96-4E5B-821F-4AAF6AC21AEA}" destId="{6AE1D13F-2E7C-4C23-8581-9EA0356D97E8}" srcOrd="0" destOrd="0" presId="urn:microsoft.com/office/officeart/2005/8/layout/hierarchy4"/>
    <dgm:cxn modelId="{CC7C5E3D-9E68-4335-9A6B-7A6B66E21AF4}" type="presParOf" srcId="{59B678DB-DA96-4E5B-821F-4AAF6AC21AEA}" destId="{AD369FBF-62BE-4BB7-B4E8-37F79C98FBA6}" srcOrd="1" destOrd="0" presId="urn:microsoft.com/office/officeart/2005/8/layout/hierarchy4"/>
    <dgm:cxn modelId="{96550EC7-0F87-4A37-90B7-C021771609F3}" type="presParOf" srcId="{08498422-33A3-48FA-B4DA-73EA3EF3CC9C}" destId="{E29E6407-A790-4160-9672-08A3BB16D7D2}" srcOrd="1" destOrd="0" presId="urn:microsoft.com/office/officeart/2005/8/layout/hierarchy4"/>
    <dgm:cxn modelId="{30B1BEE1-AF20-4490-AC59-AAEC47099EAB}" type="presParOf" srcId="{08498422-33A3-48FA-B4DA-73EA3EF3CC9C}" destId="{64305164-B58F-4B12-9512-2BC3E7B20736}" srcOrd="2" destOrd="0" presId="urn:microsoft.com/office/officeart/2005/8/layout/hierarchy4"/>
    <dgm:cxn modelId="{3950246A-C0E7-41D0-A7CD-936CA9EAD51A}" type="presParOf" srcId="{64305164-B58F-4B12-9512-2BC3E7B20736}" destId="{DC09A5D8-FFFF-4B09-999B-E84DF79338F6}" srcOrd="0" destOrd="0" presId="urn:microsoft.com/office/officeart/2005/8/layout/hierarchy4"/>
    <dgm:cxn modelId="{F98EC83E-FD4E-48B4-8B85-8AD582CA53B5}" type="presParOf" srcId="{64305164-B58F-4B12-9512-2BC3E7B20736}" destId="{896B82A5-AD7C-4817-A8D7-8611921250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0469-40D3-4F8D-B930-63B670DA7183}">
      <dsp:nvSpPr>
        <dsp:cNvPr id="0" name=""/>
        <dsp:cNvSpPr/>
      </dsp:nvSpPr>
      <dsp:spPr>
        <a:xfrm>
          <a:off x="0" y="0"/>
          <a:ext cx="2992430" cy="2992430"/>
        </a:xfrm>
        <a:prstGeom prst="pie">
          <a:avLst>
            <a:gd name="adj1" fmla="val 5400000"/>
            <a:gd name="adj2" fmla="val 16200000"/>
          </a:avLst>
        </a:prstGeom>
        <a:solidFill>
          <a:srgbClr val="FFFF71"/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A8CB0-0ABC-424B-82F5-97E253106843}">
      <dsp:nvSpPr>
        <dsp:cNvPr id="0" name=""/>
        <dsp:cNvSpPr/>
      </dsp:nvSpPr>
      <dsp:spPr>
        <a:xfrm>
          <a:off x="1496215" y="0"/>
          <a:ext cx="4218825" cy="2992430"/>
        </a:xfrm>
        <a:prstGeom prst="rect">
          <a:avLst/>
        </a:prstGeom>
        <a:solidFill>
          <a:srgbClr val="FFFFB3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департамент образования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мэрии города Ярославля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96215" y="0"/>
        <a:ext cx="4218825" cy="635891"/>
      </dsp:txXfrm>
    </dsp:sp>
    <dsp:sp modelId="{AF2B27DA-6477-42B8-BC4C-C20E836E0B7A}">
      <dsp:nvSpPr>
        <dsp:cNvPr id="0" name=""/>
        <dsp:cNvSpPr/>
      </dsp:nvSpPr>
      <dsp:spPr>
        <a:xfrm>
          <a:off x="392756" y="635891"/>
          <a:ext cx="2206917" cy="2206917"/>
        </a:xfrm>
        <a:prstGeom prst="pie">
          <a:avLst>
            <a:gd name="adj1" fmla="val 5400000"/>
            <a:gd name="adj2" fmla="val 16200000"/>
          </a:avLst>
        </a:prstGeom>
        <a:solidFill>
          <a:srgbClr val="FF3B3B"/>
        </a:solidFill>
        <a:ln w="2540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6CFB1-4EEA-45CB-B03A-DCCC0115EB9D}">
      <dsp:nvSpPr>
        <dsp:cNvPr id="0" name=""/>
        <dsp:cNvSpPr/>
      </dsp:nvSpPr>
      <dsp:spPr>
        <a:xfrm>
          <a:off x="1496215" y="635891"/>
          <a:ext cx="4218825" cy="2206917"/>
        </a:xfrm>
        <a:prstGeom prst="rect">
          <a:avLst/>
        </a:prstGeom>
        <a:solidFill>
          <a:srgbClr val="FF8B8B">
            <a:alpha val="89804"/>
          </a:srgb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МОУ ГЦРО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96215" y="635891"/>
        <a:ext cx="4218825" cy="635891"/>
      </dsp:txXfrm>
    </dsp:sp>
    <dsp:sp modelId="{37A0C89F-3AD3-402C-8E39-D2EBF6CF2239}">
      <dsp:nvSpPr>
        <dsp:cNvPr id="0" name=""/>
        <dsp:cNvSpPr/>
      </dsp:nvSpPr>
      <dsp:spPr>
        <a:xfrm>
          <a:off x="785512" y="1271782"/>
          <a:ext cx="1421404" cy="1421404"/>
        </a:xfrm>
        <a:prstGeom prst="pie">
          <a:avLst>
            <a:gd name="adj1" fmla="val 5400000"/>
            <a:gd name="adj2" fmla="val 16200000"/>
          </a:avLst>
        </a:prstGeom>
        <a:solidFill>
          <a:srgbClr val="00B0F0"/>
        </a:solidFill>
        <a:ln w="254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7B0E3-8959-42C2-93DB-6B641B61657C}">
      <dsp:nvSpPr>
        <dsp:cNvPr id="0" name=""/>
        <dsp:cNvSpPr/>
      </dsp:nvSpPr>
      <dsp:spPr>
        <a:xfrm>
          <a:off x="1496215" y="1271782"/>
          <a:ext cx="4218825" cy="1421404"/>
        </a:xfrm>
        <a:prstGeom prst="rect">
          <a:avLst/>
        </a:prstGeom>
        <a:solidFill>
          <a:srgbClr val="69D8FF">
            <a:alpha val="89804"/>
          </a:srgb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ЯО ИРО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96215" y="1271782"/>
        <a:ext cx="4218825" cy="635891"/>
      </dsp:txXfrm>
    </dsp:sp>
    <dsp:sp modelId="{1BDC6362-194B-4942-8C93-594D1AA1A1C0}">
      <dsp:nvSpPr>
        <dsp:cNvPr id="0" name=""/>
        <dsp:cNvSpPr/>
      </dsp:nvSpPr>
      <dsp:spPr>
        <a:xfrm>
          <a:off x="1178269" y="1907674"/>
          <a:ext cx="635891" cy="635891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15825-51EC-47C6-A5FC-FFD7120367EE}">
      <dsp:nvSpPr>
        <dsp:cNvPr id="0" name=""/>
        <dsp:cNvSpPr/>
      </dsp:nvSpPr>
      <dsp:spPr>
        <a:xfrm>
          <a:off x="1496215" y="1907674"/>
          <a:ext cx="4218825" cy="635891"/>
        </a:xfrm>
        <a:prstGeom prst="rect">
          <a:avLst/>
        </a:prstGeom>
        <a:solidFill>
          <a:srgbClr val="92D050">
            <a:alpha val="89804"/>
          </a:srgbClr>
        </a:solidFill>
        <a:ln w="127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ЯГПУ им. К.Д. Ушинского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96215" y="1907674"/>
        <a:ext cx="4218825" cy="635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FE327-EEDF-4EAF-B6E6-D4C83505A6C6}">
      <dsp:nvSpPr>
        <dsp:cNvPr id="0" name=""/>
        <dsp:cNvSpPr/>
      </dsp:nvSpPr>
      <dsp:spPr>
        <a:xfrm>
          <a:off x="2882627" y="-49460"/>
          <a:ext cx="2214575" cy="1204002"/>
        </a:xfrm>
        <a:prstGeom prst="roundRect">
          <a:avLst/>
        </a:prstGeom>
        <a:solidFill>
          <a:srgbClr val="C1EFFF"/>
        </a:solidFill>
        <a:ln w="127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семинар – практикум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41402" y="9315"/>
        <a:ext cx="2097025" cy="1086452"/>
      </dsp:txXfrm>
    </dsp:sp>
    <dsp:sp modelId="{4DDFC7F5-5611-4823-90F4-13C615742C3B}">
      <dsp:nvSpPr>
        <dsp:cNvPr id="0" name=""/>
        <dsp:cNvSpPr/>
      </dsp:nvSpPr>
      <dsp:spPr>
        <a:xfrm>
          <a:off x="1452506" y="605988"/>
          <a:ext cx="5325336" cy="5325336"/>
        </a:xfrm>
        <a:custGeom>
          <a:avLst/>
          <a:gdLst/>
          <a:ahLst/>
          <a:cxnLst/>
          <a:rect l="0" t="0" r="0" b="0"/>
          <a:pathLst>
            <a:path>
              <a:moveTo>
                <a:pt x="3653308" y="191143"/>
              </a:moveTo>
              <a:arcTo wR="2662668" hR="2662668" stAng="17510519" swAng="1179329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864EEBE7-D504-4977-9760-C4E4CABAE96A}">
      <dsp:nvSpPr>
        <dsp:cNvPr id="0" name=""/>
        <dsp:cNvSpPr/>
      </dsp:nvSpPr>
      <dsp:spPr>
        <a:xfrm>
          <a:off x="5286417" y="1280514"/>
          <a:ext cx="2051593" cy="1079073"/>
        </a:xfrm>
        <a:prstGeom prst="roundRect">
          <a:avLst/>
        </a:prstGeom>
        <a:solidFill>
          <a:srgbClr val="FFFFB3"/>
        </a:solidFill>
        <a:ln w="127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круглый стол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39093" y="1333190"/>
        <a:ext cx="1946241" cy="973721"/>
      </dsp:txXfrm>
    </dsp:sp>
    <dsp:sp modelId="{5546D0C2-CD50-48D9-970A-FC9D2FF35BE2}">
      <dsp:nvSpPr>
        <dsp:cNvPr id="0" name=""/>
        <dsp:cNvSpPr/>
      </dsp:nvSpPr>
      <dsp:spPr>
        <a:xfrm>
          <a:off x="1283777" y="203857"/>
          <a:ext cx="5325336" cy="5325336"/>
        </a:xfrm>
        <a:custGeom>
          <a:avLst/>
          <a:gdLst/>
          <a:ahLst/>
          <a:cxnLst/>
          <a:rect l="0" t="0" r="0" b="0"/>
          <a:pathLst>
            <a:path>
              <a:moveTo>
                <a:pt x="5278371" y="2164778"/>
              </a:moveTo>
              <a:arcTo wR="2662668" hR="2662668" stAng="20953373" swAng="1171758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0F0CF6C5-28B0-4F65-A472-E4EC6C461E46}">
      <dsp:nvSpPr>
        <dsp:cNvPr id="0" name=""/>
        <dsp:cNvSpPr/>
      </dsp:nvSpPr>
      <dsp:spPr>
        <a:xfrm>
          <a:off x="5500724" y="3280783"/>
          <a:ext cx="2031152" cy="987934"/>
        </a:xfrm>
        <a:prstGeom prst="roundRect">
          <a:avLst/>
        </a:prstGeom>
        <a:solidFill>
          <a:srgbClr val="FF8B8B"/>
        </a:solidFill>
        <a:ln w="12700" cap="flat" cmpd="sng" algn="ctr">
          <a:solidFill>
            <a:srgbClr val="FF3B3B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мастер – класс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8951" y="3329010"/>
        <a:ext cx="1934698" cy="891480"/>
      </dsp:txXfrm>
    </dsp:sp>
    <dsp:sp modelId="{D1649A82-504E-4A84-9D18-6A8FBB2F194A}">
      <dsp:nvSpPr>
        <dsp:cNvPr id="0" name=""/>
        <dsp:cNvSpPr/>
      </dsp:nvSpPr>
      <dsp:spPr>
        <a:xfrm>
          <a:off x="1077189" y="1096685"/>
          <a:ext cx="5325336" cy="5325336"/>
        </a:xfrm>
        <a:custGeom>
          <a:avLst/>
          <a:gdLst/>
          <a:ahLst/>
          <a:cxnLst/>
          <a:rect l="0" t="0" r="0" b="0"/>
          <a:pathLst>
            <a:path>
              <a:moveTo>
                <a:pt x="5274350" y="3181237"/>
              </a:moveTo>
              <a:arcTo wR="2662668" hR="2662668" stAng="673827" swAng="1193385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1D070466-3E19-4AAA-AC49-697A17A35D89}">
      <dsp:nvSpPr>
        <dsp:cNvPr id="0" name=""/>
        <dsp:cNvSpPr/>
      </dsp:nvSpPr>
      <dsp:spPr>
        <a:xfrm>
          <a:off x="4357721" y="5143536"/>
          <a:ext cx="2282678" cy="850670"/>
        </a:xfrm>
        <a:prstGeom prst="roundRect">
          <a:avLst/>
        </a:prstGeom>
        <a:solidFill>
          <a:srgbClr val="BA8CDC"/>
        </a:solidFill>
        <a:ln w="127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малая конференция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247" y="5185062"/>
        <a:ext cx="2199626" cy="767618"/>
      </dsp:txXfrm>
    </dsp:sp>
    <dsp:sp modelId="{ABA8E9CE-F90C-41DA-A5B9-EA1F2F007C4C}">
      <dsp:nvSpPr>
        <dsp:cNvPr id="0" name=""/>
        <dsp:cNvSpPr/>
      </dsp:nvSpPr>
      <dsp:spPr>
        <a:xfrm>
          <a:off x="1436776" y="674064"/>
          <a:ext cx="5325336" cy="5325336"/>
        </a:xfrm>
        <a:custGeom>
          <a:avLst/>
          <a:gdLst/>
          <a:ahLst/>
          <a:cxnLst/>
          <a:rect l="0" t="0" r="0" b="0"/>
          <a:pathLst>
            <a:path>
              <a:moveTo>
                <a:pt x="2915712" y="5313284"/>
              </a:moveTo>
              <a:arcTo wR="2662668" hR="2662668" stAng="5072803" swAng="666297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33DA8153-2605-42F4-B2BB-551AC9F84915}">
      <dsp:nvSpPr>
        <dsp:cNvPr id="0" name=""/>
        <dsp:cNvSpPr/>
      </dsp:nvSpPr>
      <dsp:spPr>
        <a:xfrm>
          <a:off x="1357315" y="5182267"/>
          <a:ext cx="2474676" cy="863844"/>
        </a:xfrm>
        <a:prstGeom prst="roundRect">
          <a:avLst/>
        </a:prstGeom>
        <a:solidFill>
          <a:srgbClr val="37CBFF"/>
        </a:solidFill>
        <a:ln w="127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проектирование, презентации проектов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99484" y="5224436"/>
        <a:ext cx="2390338" cy="779506"/>
      </dsp:txXfrm>
    </dsp:sp>
    <dsp:sp modelId="{458C523E-A5AA-4583-A026-1F2B2672045C}">
      <dsp:nvSpPr>
        <dsp:cNvPr id="0" name=""/>
        <dsp:cNvSpPr/>
      </dsp:nvSpPr>
      <dsp:spPr>
        <a:xfrm>
          <a:off x="1638255" y="1125749"/>
          <a:ext cx="5325336" cy="5325336"/>
        </a:xfrm>
        <a:custGeom>
          <a:avLst/>
          <a:gdLst/>
          <a:ahLst/>
          <a:cxnLst/>
          <a:rect l="0" t="0" r="0" b="0"/>
          <a:pathLst>
            <a:path>
              <a:moveTo>
                <a:pt x="388836" y="4048124"/>
              </a:moveTo>
              <a:arcTo wR="2662668" hR="2662668" stAng="8918751" swAng="1252276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07728DE6-F370-4C2C-9F3A-22DB0EE84414}">
      <dsp:nvSpPr>
        <dsp:cNvPr id="0" name=""/>
        <dsp:cNvSpPr/>
      </dsp:nvSpPr>
      <dsp:spPr>
        <a:xfrm>
          <a:off x="428622" y="3066469"/>
          <a:ext cx="2131576" cy="1196720"/>
        </a:xfrm>
        <a:prstGeom prst="roundRect">
          <a:avLst/>
        </a:prstGeom>
        <a:solidFill>
          <a:srgbClr val="FFDA65"/>
        </a:solidFill>
        <a:ln w="127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совещания старших воспитателей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7041" y="3124888"/>
        <a:ext cx="2014738" cy="1079882"/>
      </dsp:txXfrm>
    </dsp:sp>
    <dsp:sp modelId="{5601CB36-C060-4E64-879D-23B56572DF05}">
      <dsp:nvSpPr>
        <dsp:cNvPr id="0" name=""/>
        <dsp:cNvSpPr/>
      </dsp:nvSpPr>
      <dsp:spPr>
        <a:xfrm>
          <a:off x="1457571" y="329967"/>
          <a:ext cx="5325336" cy="5325336"/>
        </a:xfrm>
        <a:custGeom>
          <a:avLst/>
          <a:gdLst/>
          <a:ahLst/>
          <a:cxnLst/>
          <a:rect l="0" t="0" r="0" b="0"/>
          <a:pathLst>
            <a:path>
              <a:moveTo>
                <a:pt x="821" y="2728818"/>
              </a:moveTo>
              <a:arcTo wR="2662668" hR="2662668" stAng="10714585" swAng="976045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A19DF745-D819-4F3D-96C1-1CF5B3376885}">
      <dsp:nvSpPr>
        <dsp:cNvPr id="0" name=""/>
        <dsp:cNvSpPr/>
      </dsp:nvSpPr>
      <dsp:spPr>
        <a:xfrm>
          <a:off x="571497" y="1280515"/>
          <a:ext cx="2470223" cy="1022556"/>
        </a:xfrm>
        <a:prstGeom prst="roundRect">
          <a:avLst/>
        </a:prstGeom>
        <a:solidFill>
          <a:srgbClr val="BAE18F"/>
        </a:solidFill>
        <a:ln w="127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консалтинговые услуги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1414" y="1330432"/>
        <a:ext cx="2370389" cy="922722"/>
      </dsp:txXfrm>
    </dsp:sp>
    <dsp:sp modelId="{B66CF5F8-72C2-4D84-BBFA-D36FC5584B71}">
      <dsp:nvSpPr>
        <dsp:cNvPr id="0" name=""/>
        <dsp:cNvSpPr/>
      </dsp:nvSpPr>
      <dsp:spPr>
        <a:xfrm>
          <a:off x="1495375" y="468360"/>
          <a:ext cx="5325336" cy="5325336"/>
        </a:xfrm>
        <a:custGeom>
          <a:avLst/>
          <a:gdLst/>
          <a:ahLst/>
          <a:cxnLst/>
          <a:rect l="0" t="0" r="0" b="0"/>
          <a:pathLst>
            <a:path>
              <a:moveTo>
                <a:pt x="753736" y="806386"/>
              </a:moveTo>
              <a:arcTo wR="2662668" hR="2662668" stAng="13451932" swAng="1020491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F0C68-E761-4613-9BBF-EAF18A30AEF4}">
      <dsp:nvSpPr>
        <dsp:cNvPr id="0" name=""/>
        <dsp:cNvSpPr/>
      </dsp:nvSpPr>
      <dsp:spPr>
        <a:xfrm>
          <a:off x="0" y="0"/>
          <a:ext cx="6668447" cy="10577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4E124F"/>
              </a:solidFill>
              <a:latin typeface="Georgia" panose="02040502050405020303" pitchFamily="18" charset="0"/>
            </a:rPr>
            <a:t>Категория слушателей</a:t>
          </a:r>
          <a:endParaRPr lang="ru-RU" sz="3600" kern="1200" dirty="0">
            <a:solidFill>
              <a:srgbClr val="4E124F"/>
            </a:solidFill>
            <a:latin typeface="Georgia" panose="02040502050405020303" pitchFamily="18" charset="0"/>
          </a:endParaRPr>
        </a:p>
      </dsp:txBody>
      <dsp:txXfrm>
        <a:off x="30981" y="30981"/>
        <a:ext cx="6606485" cy="995816"/>
      </dsp:txXfrm>
    </dsp:sp>
    <dsp:sp modelId="{6AE1D13F-2E7C-4C23-8581-9EA0356D97E8}">
      <dsp:nvSpPr>
        <dsp:cNvPr id="0" name=""/>
        <dsp:cNvSpPr/>
      </dsp:nvSpPr>
      <dsp:spPr>
        <a:xfrm>
          <a:off x="2463" y="1304717"/>
          <a:ext cx="3199830" cy="24940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Начинающие старшие воспитатели ДОУ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(стаж работы менее 5 лет)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5511" y="1377765"/>
        <a:ext cx="3053734" cy="2347958"/>
      </dsp:txXfrm>
    </dsp:sp>
    <dsp:sp modelId="{DC09A5D8-FFFF-4B09-999B-E84DF79338F6}">
      <dsp:nvSpPr>
        <dsp:cNvPr id="0" name=""/>
        <dsp:cNvSpPr/>
      </dsp:nvSpPr>
      <dsp:spPr>
        <a:xfrm>
          <a:off x="3471079" y="1304717"/>
          <a:ext cx="3199830" cy="24940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Старшие воспитатели ДОУ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(стаж работы более 5 лет)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544127" y="1377765"/>
        <a:ext cx="3053734" cy="2347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E62F18E7-87DA-46E5-B4B6-4CA49E24C8D9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89786F9B-30D7-4089-B2F7-968316953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932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D35BEB67-BF6E-4475-9BF7-4ABC3C4FDD5E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F1DEE436-B1CA-4558-ACE8-B13CE514F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618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99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0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1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8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0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5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97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7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5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2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&#1043;&#1080;&#1087;&#1077;&#1088;&#1089;&#1089;&#1099;&#1083;&#1082;&#1072;%20(&#1058;&#1077;&#1084;&#1072;&#1090;&#1080;&#1082;&#1072;%20&#1084;&#1072;&#1088;&#1086;&#1087;&#1088;&#1080;&#1103;&#1090;&#1080;&#1081;).doc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000108"/>
            <a:ext cx="8229600" cy="794106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«</a:t>
            </a:r>
            <a:r>
              <a:rPr lang="ru-RU" sz="1600" b="1" i="1" dirty="0" smtClean="0">
                <a:latin typeface="Georgia" pitchFamily="18" charset="0"/>
              </a:rPr>
              <a:t>Педагоги не могут успешно кого-то учить,</a:t>
            </a:r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1600" b="1" i="1" dirty="0" smtClean="0">
                <a:latin typeface="Georgia" pitchFamily="18" charset="0"/>
              </a:rPr>
              <a:t>если в тоже время усердно не учатся сами"</a:t>
            </a:r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1600" i="1" dirty="0" smtClean="0">
                <a:latin typeface="Georgia" pitchFamily="18" charset="0"/>
              </a:rPr>
              <a:t>Али </a:t>
            </a:r>
            <a:r>
              <a:rPr lang="ru-RU" sz="1600" i="1" dirty="0" err="1" smtClean="0">
                <a:latin typeface="Georgia" pitchFamily="18" charset="0"/>
              </a:rPr>
              <a:t>Апшерони</a:t>
            </a:r>
            <a:r>
              <a:rPr lang="ru-RU" sz="1600" b="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  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                                                                                                                                                             </a:t>
            </a:r>
            <a:endParaRPr lang="ru-RU" sz="2000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6856" y="1897312"/>
            <a:ext cx="8229600" cy="408931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Инновационный проект: </a:t>
            </a:r>
          </a:p>
          <a:p>
            <a:pPr algn="ctr">
              <a:buNone/>
            </a:pPr>
            <a:endParaRPr lang="ru-RU" sz="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Организация и содержание методической работы в дошкольной образовательной организации в современных условиях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рамках реализации инновационного проекта департамента образования </a:t>
            </a:r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«Детский сад будущего. Островок счастливого детства»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3600" dirty="0" smtClean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9092" y="6163985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Ярославль, 2018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8133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г. Ярославля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Городской Центр развития образования города Ярославля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4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51520" y="368952"/>
            <a:ext cx="828092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Ключевая концептуальная идея проекта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воспитание творческой,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креативной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успешной личности ребенка невозможно без формирования личности педагога, способного реализовать свой творческий потенциал в условиях современного образования, владеющего актуальными знаниями и умениями.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 развивающийся педагог никогда не воспитает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творческую созидательную личность!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4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3038183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Концептуальные основы проекта </a:t>
            </a:r>
            <a:endParaRPr kumimoji="0" lang="ru-RU" sz="2800" b="1" i="1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3717032"/>
            <a:ext cx="7272808" cy="504056"/>
          </a:xfrm>
          <a:prstGeom prst="roundRect">
            <a:avLst/>
          </a:prstGeom>
          <a:solidFill>
            <a:srgbClr val="61D6FF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Совершенствование традиционной модели методической работы в ДОУ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4221088"/>
            <a:ext cx="6192688" cy="504056"/>
          </a:xfrm>
          <a:prstGeom prst="roundRect">
            <a:avLst/>
          </a:prstGeom>
          <a:solidFill>
            <a:srgbClr val="FFFF71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определение нового вектора и целевых ориентиров развития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9672" y="5085184"/>
            <a:ext cx="5760640" cy="504056"/>
          </a:xfrm>
          <a:prstGeom prst="roundRect">
            <a:avLst/>
          </a:prstGeom>
          <a:solidFill>
            <a:srgbClr val="61D6FF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Повышение качества методической работы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5589240"/>
            <a:ext cx="8496944" cy="999728"/>
          </a:xfrm>
          <a:prstGeom prst="roundRect">
            <a:avLst/>
          </a:prstGeom>
          <a:solidFill>
            <a:srgbClr val="FFFF71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изменения существующей модели,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углубленное изучение, апробация и внедрение новых современных, актуальных, рациональных технологий методического сопровождения педагогов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95536" y="1380210"/>
            <a:ext cx="8352928" cy="314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Цель концепции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определение  путей и способов повышения качества дошкольного образования через внедрение в практическую деятельности ДОУ эффективной модели методического сопровождения и профессионального роста педагогических работников в контексте реализации приоритетных направлений развития образования.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3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95536" y="183703"/>
            <a:ext cx="83529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Модель методического сопровождения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 профессионального роста педагогических работников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0034" y="6000768"/>
            <a:ext cx="8352928" cy="769441"/>
          </a:xfrm>
          <a:prstGeom prst="rect">
            <a:avLst/>
          </a:prstGeom>
          <a:solidFill>
            <a:srgbClr val="F9B07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Методическое сопровождение ДОУ –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формирование  ключевых компетенций педагогов</a:t>
            </a:r>
            <a:r>
              <a:rPr kumimoji="0" lang="en-US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XXI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века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285992"/>
            <a:ext cx="2571768" cy="1571636"/>
          </a:xfrm>
          <a:prstGeom prst="rect">
            <a:avLst/>
          </a:prstGeom>
          <a:solidFill>
            <a:srgbClr val="FF9797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Качество образования как стратегия повышения профессионализма педагогов ДОУ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142984"/>
            <a:ext cx="1643074" cy="642942"/>
          </a:xfrm>
          <a:prstGeom prst="rect">
            <a:avLst/>
          </a:prstGeom>
          <a:solidFill>
            <a:srgbClr val="ABDB77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1142984"/>
            <a:ext cx="1643074" cy="642942"/>
          </a:xfrm>
          <a:prstGeom prst="rect">
            <a:avLst/>
          </a:prstGeom>
          <a:solidFill>
            <a:srgbClr val="ABDB77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1142984"/>
            <a:ext cx="1785950" cy="642942"/>
          </a:xfrm>
          <a:prstGeom prst="rect">
            <a:avLst/>
          </a:prstGeom>
          <a:solidFill>
            <a:srgbClr val="ABDB77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000504"/>
            <a:ext cx="1643074" cy="642942"/>
          </a:xfrm>
          <a:prstGeom prst="rect">
            <a:avLst/>
          </a:prstGeom>
          <a:solidFill>
            <a:srgbClr val="ABDB77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Формы-технологии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5214950"/>
            <a:ext cx="1643074" cy="642942"/>
          </a:xfrm>
          <a:prstGeom prst="rect">
            <a:avLst/>
          </a:prstGeom>
          <a:solidFill>
            <a:srgbClr val="ABDB77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785926"/>
            <a:ext cx="2428892" cy="1714512"/>
          </a:xfrm>
          <a:prstGeom prst="rect">
            <a:avLst/>
          </a:prstGeom>
          <a:solidFill>
            <a:srgbClr val="E1F2CE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Аналитическая, прогностическая, проектирующая, организационная, контролирующая, коррекционная, экспертная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714612" y="1500174"/>
            <a:ext cx="100013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00694" y="1428736"/>
            <a:ext cx="7858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1000100" y="3714752"/>
            <a:ext cx="429422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893737" y="489268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357686" y="2000240"/>
            <a:ext cx="428628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500694" y="1714488"/>
            <a:ext cx="714380" cy="5000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2714612" y="1643050"/>
            <a:ext cx="642942" cy="57150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214546" y="3500438"/>
            <a:ext cx="928694" cy="5000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857752" y="5214950"/>
            <a:ext cx="1643074" cy="642942"/>
          </a:xfrm>
          <a:prstGeom prst="rect">
            <a:avLst/>
          </a:prstGeom>
          <a:solidFill>
            <a:srgbClr val="ABDB77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16200000" flipH="1">
            <a:off x="5036347" y="4107661"/>
            <a:ext cx="1143008" cy="78581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1857356" y="3929066"/>
            <a:ext cx="1571636" cy="107157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285984" y="4214818"/>
            <a:ext cx="2500330" cy="1714512"/>
          </a:xfrm>
          <a:prstGeom prst="rect">
            <a:avLst/>
          </a:prstGeom>
          <a:solidFill>
            <a:srgbClr val="E1F2CE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Кадровый потенциал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Научно-методический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техническое оснащение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Мотивационное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обеспечение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000892" y="1928802"/>
            <a:ext cx="2143108" cy="571504"/>
          </a:xfrm>
          <a:prstGeom prst="rect">
            <a:avLst/>
          </a:prstGeom>
          <a:solidFill>
            <a:srgbClr val="FFFF5D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процесса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15140" y="2500306"/>
            <a:ext cx="2286016" cy="571504"/>
          </a:xfrm>
          <a:prstGeom prst="rect">
            <a:avLst/>
          </a:prstGeom>
          <a:solidFill>
            <a:srgbClr val="FFFF5D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Диссеминация педагогического опыта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286512" y="3071810"/>
            <a:ext cx="2286016" cy="571504"/>
          </a:xfrm>
          <a:prstGeom prst="rect">
            <a:avLst/>
          </a:prstGeom>
          <a:solidFill>
            <a:srgbClr val="FFFF5D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поддержка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286512" y="3643314"/>
            <a:ext cx="2857488" cy="1285884"/>
          </a:xfrm>
          <a:prstGeom prst="rect">
            <a:avLst/>
          </a:prstGeom>
          <a:solidFill>
            <a:srgbClr val="FFFFB3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Педагогическая мастерская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Консалтинг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сопровождение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внутрифирменн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обучения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00826" y="5143512"/>
            <a:ext cx="2500330" cy="714380"/>
          </a:xfrm>
          <a:prstGeom prst="rect">
            <a:avLst/>
          </a:prstGeom>
          <a:solidFill>
            <a:srgbClr val="E1F2CE"/>
          </a:soli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rot="5400000">
            <a:off x="6930248" y="192800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6573058" y="207088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5400000">
            <a:off x="5965835" y="2392355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23528" y="1340768"/>
            <a:ext cx="8640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ошаговая модель методической работы в ДОУ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реализацию основных управленческих, организационно-правовых, методологических блоков:</a:t>
            </a:r>
            <a:endParaRPr kumimoji="0" lang="ru-RU" sz="20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467544" y="188640"/>
            <a:ext cx="835821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Инновационная идея проекта –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оптимизация, структурирование новых форм, моделей, технологий методического сопровождения педагогов ДОУ.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3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2420888"/>
            <a:ext cx="2376264" cy="9361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структурирование нормативно-правовой базы ДОУ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2420888"/>
            <a:ext cx="2160240" cy="9361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аналитической деятельности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420888"/>
            <a:ext cx="1944216" cy="9361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планирования деятельности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2420888"/>
            <a:ext cx="1800200" cy="9361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 качества образования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3501008"/>
            <a:ext cx="2376264" cy="9361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социального партнерства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3501008"/>
            <a:ext cx="2376264" cy="9361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дополнительного образования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581128"/>
            <a:ext cx="2376264" cy="9361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проектирование современной РППС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4581128"/>
            <a:ext cx="2376264" cy="9361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 внутрифирменного обучения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5733256"/>
            <a:ext cx="3456384" cy="9361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образовательной деятельности с воспитанниками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5733256"/>
            <a:ext cx="3312368" cy="9361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педагогической деятельности в группах различной направленности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24128" y="4581128"/>
            <a:ext cx="3024336" cy="9361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профессиональная и творческая самореализация педагогов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323528" y="191398"/>
            <a:ext cx="8568952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342900" algn="l"/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Методологические принципы реализации проекта</a:t>
            </a: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>
                <a:tab pos="342900" algn="l"/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интерактивная лекция, практикум, групповая и командная работа, анализ критических ситуаций, тренинги,  матер – классы, аудио – видео записи, круглые столы;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>
                <a:tab pos="342900" algn="l"/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непрерывности: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предыдущий модуль обеспечивает логику содержания последующего модуля;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>
                <a:tab pos="342900" algn="l"/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целостного представления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проекте: в ходе проектной деятельности будет сформировано обобщенное представление об эффективных возможностях реформирования  методической работы в ДОУ через создание модели методического сопровождения педагогов в соответствии с требованиями  государственной политики в области образования;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>
                <a:tab pos="342900" algn="l"/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психологической комфортности: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в ходе проектной деятельности  атмосферы сотрудничества, психологического комфорта;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>
                <a:tab pos="342900" algn="l"/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вариативности: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 вариативного мышления в творческой группе для выбора эффективных путей решения, поставленных проблем в содержании методической работы ДОУ;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>
                <a:tab pos="342900" algn="l"/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творчества: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ориентация на индивидуальный творческий, профессиональный потенциал  каждого участника проектной деятельности в решении проектных идей и общей концепции проекта.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4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323528" y="764704"/>
            <a:ext cx="821533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Концепция развития проекта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2018 - 2021 годы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Стратегическая цель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модернизации системы методической работы ДОУ, направленной на повышение качества образования в дошкольной образовательной организации.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Тактическая цель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создание инновационной современной эффективной личностно-ориентированной модели методического сопровождения и профессионального роста педагогических работников дошкольного образовательного учреждения.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3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3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421142"/>
            <a:ext cx="8568952" cy="596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Концепция развития проекта на 2018 - 2021 годы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spcAft>
                <a:spcPts val="3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Совершенствовать, структурировать, оптимизировать нормативно-правовую базу.</a:t>
            </a:r>
          </a:p>
          <a:p>
            <a:pPr algn="just">
              <a:spcAft>
                <a:spcPts val="3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Обеспечить систематизацию и структурирование методических материалов, документальной базы по основным направлениям работы методической службы .</a:t>
            </a:r>
          </a:p>
          <a:p>
            <a:pPr algn="just">
              <a:spcAft>
                <a:spcPts val="3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Представить эффективные технологии  оптимизации управления качеством образовательного процесса, способствовать внедрению в практическую деятельность учреждений современных форм методического сопровождения педагогов с учетом различных уровней профессиональной компетентности.</a:t>
            </a:r>
          </a:p>
          <a:p>
            <a:pPr algn="just">
              <a:spcAft>
                <a:spcPts val="3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Разработать структуру, содержание внутрифирменной системы обучения педагогов в контексте обеспечения качества образования в ДОУ.</a:t>
            </a:r>
          </a:p>
          <a:p>
            <a:pPr algn="just">
              <a:spcAft>
                <a:spcPts val="3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Представить инновационную современную, практико-ориентированную модель методического сопровождения и профессионального роста педагогических работников дошкольного образовательного учреждения, способствующую повышению профессионального мастерства и личностного роста каждого педагога, раскрытию его творческих возможностей.</a:t>
            </a:r>
          </a:p>
          <a:p>
            <a:pPr algn="just">
              <a:spcAft>
                <a:spcPts val="3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Обеспечить трансляцию опыта работы проектной группы в МСО через организацию открытых методических мероприятий, издательскую деятельность, создание сетевого сообщества.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9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268760"/>
            <a:ext cx="8712968" cy="5112568"/>
          </a:xfrm>
          <a:prstGeom prst="rect">
            <a:avLst/>
          </a:prstGeom>
          <a:solidFill>
            <a:srgbClr val="C1E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аналитическая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и планирование в ДОУ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мониторинга качества образования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внутрифирменное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(современная модель службы методического сопровождения педагогов)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профессиональная и творческая самореализация педагогов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образовательной и воспитательной деятельности с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воспитанниками в контексте обеспечения качества предоставляемых образовательных услуг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проектирование современной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РППС в ДОУ и на территории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приоритетных направлений стратегии развития российского образования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образовательной, оздоровительной, адаптированной программ ДОУ, индивидуальных образовательных маршрутов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4988" y="476672"/>
            <a:ext cx="6034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Векторы инновационных изменений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395536" y="271101"/>
            <a:ext cx="835292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ориентиры при реализации проекта: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управленческих, организационно-методических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компетенций старших воспитателей МСО;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проектная деятельность команд ДОУ – участников муниципальной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площадки по разработке собственных проектов «Современные подходы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организации методической работы в ДОУ»;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сетевое взаимодействие МДОУ города через интерактивные формы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трансляция опыта работы МДОУ – участников ресурсного центра через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 – классы, семинары, педагогический форум;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привлечение в инновационную инфраструктуру МСО дошкольные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учреждения;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организация проектной  деятельности управленческих команд ДОУ;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повышение качества организации методической работы в ДОУ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4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323528" y="373887"/>
            <a:ext cx="81439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продукты проекта: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представлена модель методического сопровождения 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профессионального роста педагогических работников ДОУ;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номенклатура дел методической службы, педагогических работников,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новая редакция должностных инструкций;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инструктивно-методический материал для старший воспитателей 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педагогических работников по организационно-управленческим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модулям методической работы;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представлена эффективная модель внутрифирменного обучения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педагогов, современные практико-ориентированные управленческие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организационно -методического сопровождения;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проекты управленческих команд - участников МИП.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4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539552" y="4509120"/>
            <a:ext cx="7704856" cy="2246471"/>
          </a:xfrm>
          <a:prstGeom prst="verticalScroll">
            <a:avLst>
              <a:gd name="adj" fmla="val 18704"/>
            </a:avLst>
          </a:prstGeom>
          <a:solidFill>
            <a:srgbClr val="FFFFB3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Итоговый продукт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сборник инструктивно-методических материалов для старших воспитателей МДОУ «Современный детски сад: эффективные практики внутрифирменного сопровождения педагогов ДОУ».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Актуальность проекта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(проблематика)</a:t>
            </a:r>
            <a:endParaRPr lang="ru-RU" sz="2800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pic>
        <p:nvPicPr>
          <p:cNvPr id="5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4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5" cstate="print"/>
          <a:srcRect l="20833" t="20833" r="20833" b="26666"/>
          <a:stretch>
            <a:fillRect/>
          </a:stretch>
        </p:blipFill>
        <p:spPr bwMode="auto">
          <a:xfrm>
            <a:off x="107504" y="1273904"/>
            <a:ext cx="2590056" cy="166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71800" y="1412776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Современное образование </a:t>
            </a:r>
          </a:p>
          <a:p>
            <a:pPr algn="ctr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находится на новом этапе развития.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Одним из приоритетов государственной политики Российской Федерации является 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501008"/>
            <a:ext cx="5310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Стратегическая цель государственной политики в области образования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доступности качественного образования, соответствующего требованиям инновационного развития экономики, современным потребностям общества и каждого гражданина. </a:t>
            </a: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6" cstate="print"/>
          <a:srcRect b="16463"/>
          <a:stretch>
            <a:fillRect/>
          </a:stretch>
        </p:blipFill>
        <p:spPr bwMode="auto">
          <a:xfrm>
            <a:off x="5940152" y="3501008"/>
            <a:ext cx="2755978" cy="174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57158" y="183512"/>
            <a:ext cx="8568382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Сфера применения продукта проекта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(обоснование значимости проекта для МСО)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11715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обеспечение соответствия качества дошкольного образования актуальным социальным запросам и перспективным задачам развития образования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реализация сетевого взаимодействия МДОУ по обмену продуктами инновационной деятельности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создание муниципальной инновационной площадки способной: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- к работе с командами МДОУ по вопросам реализации методической работы;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- к сетевому взаимодействию по обмену продуктами инновационной </a:t>
            </a: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деят-ти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- к участию в конкурсах профессионального мастерства;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сопровождение учреждений по подготовке к различным конкурсам в области обеспечения качества дошкольного образования;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издательская деятельность с целью трансляции опыта на разных уровнях.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организация работы с заведующими и старшими воспитателями ДОУ по вопросам обеспечения качества управления;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реализация сетевого взаимодействия по обмену продуктами инновационной деятельности;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организация проектной инновационной деятельности управленческих команд ДОУ.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издательская деятельность – трансляция опыта работы ДОО города.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11715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4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428596" y="469265"/>
            <a:ext cx="8501122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Сфера применения продукта проекта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1200"/>
              </a:spcAft>
              <a:tabLst>
                <a:tab pos="117157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(для ДОУ)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Blip>
                <a:blip r:embed="rId3"/>
              </a:buBlip>
              <a:tabLst>
                <a:tab pos="457200" algn="l"/>
                <a:tab pos="1171575" algn="l"/>
              </a:tabLst>
            </a:pP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Обеспечение качества образования через (методический аспект).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  <a:tab pos="1171575" algn="l"/>
              </a:tabLst>
            </a:pP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Повышение рейтинга, имиджа учреждения, качества предоставляемых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tabLst>
                <a:tab pos="457200" algn="l"/>
                <a:tab pos="1171575" algn="l"/>
              </a:tabLst>
            </a:pP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образовательных услуг.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Blip>
                <a:blip r:embed="rId3"/>
              </a:buBlip>
              <a:tabLst>
                <a:tab pos="457200" algn="l"/>
                <a:tab pos="1171575" algn="l"/>
              </a:tabLst>
            </a:pP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Реализация инновационной деятельности.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  <a:tab pos="1171575" algn="l"/>
              </a:tabLst>
            </a:pP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Реализация приоритетных направлений и стратегий государственной 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tabLst>
                <a:tab pos="457200" algn="l"/>
                <a:tab pos="1171575" algn="l"/>
              </a:tabLst>
            </a:pP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политики в области образования.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  <a:tab pos="1171575" algn="l"/>
              </a:tabLst>
            </a:pP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Повышение уровня профессиональной компетенции педагогических 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tabLst>
                <a:tab pos="457200" algn="l"/>
                <a:tab pos="1171575" algn="l"/>
              </a:tabLst>
            </a:pP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кадров, развитие кадрового потенциала.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  <a:tab pos="1171575" algn="l"/>
              </a:tabLst>
            </a:pP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Развитие и совершенствование проективной компетенции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171575" algn="l"/>
              </a:tabLst>
            </a:pP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управленческой командой и педагогами ДОУ.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1715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4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320646" y="445894"/>
            <a:ext cx="882335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457325" algn="l"/>
              </a:tabLst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Управленческо-кадровый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аспект проекта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73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Научный руководитель, автор проектной идеи: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457325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Плескевич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Маргарита Владимировна, начальник отдела дошкольного образования департамента образования мэрии г. Ярославля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проекта: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4573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Круглова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Елена Владимировна,  главный специалист отдела дошкольного образования департамента образования мэрии 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Ярославля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Координатор проекта: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457325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Макшева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Елена Викторовна, старший воспитатель МДОУ «Детского сада № 93»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73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Федотова Татьяна Геннадьевна - старший воспитатель, МДОУ «Детский сад № 2»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Михайлова Ольга Алексеевна – старший воспитатель, МДОУ «Детский сад № 135»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Бондарь Елена Юрьевна - старший воспитатель, МДОУ «Детский сад № 95»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Красильникова Елена Викторовна -  старший воспитатель, МДОУ «Детский сад №18»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Климова Ольга Геннадьевна - старший воспитатель, МДОУ «Детский сад № 18»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Шубникова Екатерина Михайловна - старший воспитатель, МДОУ «Детский сад №114»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Киселева Светлана Анатольевна - старший воспитатель, МДОУ «Детский сад № 44»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3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357158" y="254950"/>
            <a:ext cx="835824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Компетенции участников проектной группы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универсальные: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общеучебные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инструментальные, социально-личностные, общекультурные, информационно-интеллектуальные.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профессиональные: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эффективная, аналитико-оценочная управленческая деятельность, проблемно-ориентированная, проектная деятельность.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3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3000372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Социальные партнеры проекта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214414" y="3643314"/>
          <a:ext cx="5715040" cy="299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785794"/>
          <a:ext cx="8858312" cy="5393084"/>
        </p:xfrm>
        <a:graphic>
          <a:graphicData uri="http://schemas.openxmlformats.org/drawingml/2006/table">
            <a:tbl>
              <a:tblPr/>
              <a:tblGrid>
                <a:gridCol w="2000264"/>
                <a:gridCol w="2714644"/>
                <a:gridCol w="4143404"/>
              </a:tblGrid>
              <a:tr h="169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00" dirty="0">
                          <a:solidFill>
                            <a:srgbClr val="C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Социальные партнеры</a:t>
                      </a:r>
                      <a:endParaRPr lang="ru-RU" sz="1800" b="1" i="1" kern="100" dirty="0">
                        <a:solidFill>
                          <a:srgbClr val="C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00" dirty="0">
                          <a:solidFill>
                            <a:srgbClr val="C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Заинтересованность сторон</a:t>
                      </a:r>
                      <a:endParaRPr lang="ru-RU" sz="1800" b="1" i="1" kern="100" dirty="0">
                        <a:solidFill>
                          <a:srgbClr val="C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00" dirty="0">
                          <a:solidFill>
                            <a:srgbClr val="C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Участие в проекте</a:t>
                      </a:r>
                      <a:endParaRPr lang="ru-RU" sz="1800" b="1" i="1" kern="100" dirty="0">
                        <a:solidFill>
                          <a:srgbClr val="C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</a:tr>
              <a:tr h="1022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Центры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социологических </a:t>
                      </a: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исследований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Социальные опросы, реклама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Сопровождение в исследованиях, дополнительные услуги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</a:tr>
              <a:tr h="1237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Департамент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образования мэрии города Ярославля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МИП (инновационная </a:t>
                      </a:r>
                      <a:r>
                        <a:rPr lang="ru-RU" sz="1800" kern="100" dirty="0" err="1" smtClean="0">
                          <a:latin typeface="Times New Roman"/>
                          <a:ea typeface="SimSun"/>
                          <a:cs typeface="Mangal"/>
                        </a:rPr>
                        <a:t>деятельностьть</a:t>
                      </a: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педагогических </a:t>
                      </a: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работников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МСО)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Инновационный опыт работы МДОУ, научное руководство, координация проекта, сопровождение проекта,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консультирование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МОУ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ГЦРО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Развитие инновационной инфраструктуры МСО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Совместное проектирование, ресурсное информационно-аналитическое обеспечение, методическое сопровождение, консультирование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</a:tr>
              <a:tr h="423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Управленческие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команды МДОУ </a:t>
                      </a: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МСО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Инновационная деятельность, реализация инновационных проектов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Систематизация опыта работы, трансляция, сетевое взаимодействие, инновационная деятельность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</a:tr>
            </a:tbl>
          </a:graphicData>
        </a:graphic>
      </p:graphicFrame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643042" y="183513"/>
            <a:ext cx="6786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Сотрудничество в проекте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3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785794"/>
          <a:ext cx="8858312" cy="4937760"/>
        </p:xfrm>
        <a:graphic>
          <a:graphicData uri="http://schemas.openxmlformats.org/drawingml/2006/table">
            <a:tbl>
              <a:tblPr/>
              <a:tblGrid>
                <a:gridCol w="2000264"/>
                <a:gridCol w="3071834"/>
                <a:gridCol w="3786214"/>
              </a:tblGrid>
              <a:tr h="169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00" dirty="0">
                          <a:solidFill>
                            <a:srgbClr val="C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Социальные партнеры</a:t>
                      </a:r>
                      <a:endParaRPr lang="ru-RU" sz="1800" b="1" i="1" kern="100" dirty="0">
                        <a:solidFill>
                          <a:srgbClr val="C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00" dirty="0">
                          <a:solidFill>
                            <a:srgbClr val="C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Заинтересованность сторон</a:t>
                      </a:r>
                      <a:endParaRPr lang="ru-RU" sz="1800" b="1" i="1" kern="100" dirty="0">
                        <a:solidFill>
                          <a:srgbClr val="C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00" dirty="0">
                          <a:solidFill>
                            <a:srgbClr val="C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Участие в проекте</a:t>
                      </a:r>
                      <a:endParaRPr lang="ru-RU" sz="1800" b="1" i="1" kern="100" dirty="0">
                        <a:solidFill>
                          <a:srgbClr val="C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Управленческие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команды МДОУ – участники МИП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Инновационная деятельность, рейтинг учреждения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Систематизация опыта, издательская деятельность, трансляция опыта. Разработка и совершенствование собственных проектов в части организации методической работы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</a:tr>
              <a:tr h="592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Педагоги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ДОУ МИП </a:t>
                      </a:r>
                      <a:endParaRPr lang="ru-RU" sz="18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(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внутренняя структура)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Самореализация в профессиональной деятельности, стимулирование, повышение профессиональной компетенции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Соавторство, участие в проекте, подготовка материалов, повышение профессиональной компетентности.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</a:tr>
              <a:tr h="592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Воспитанники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ДОУ, родители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Комфортные безопасные условия пребывания в ДОУ, вариативность образования, расширение спектра качественных услуг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Получение качественного образования, удовлетворённость качеством оказываемых ДОО образовательных услуг.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</a:tr>
            </a:tbl>
          </a:graphicData>
        </a:graphic>
      </p:graphicFrame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643042" y="183513"/>
            <a:ext cx="6786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Сотрудничество в проекте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3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51520" y="229871"/>
            <a:ext cx="8501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Информационное пространство проекта</a:t>
            </a:r>
          </a:p>
        </p:txBody>
      </p:sp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3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1142984"/>
            <a:ext cx="65008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о реализации проекта.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руководителя проекта.    Включение проекта в план.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5214950"/>
            <a:ext cx="400052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проекта.  Банк данных.   Кейсы. Инструктивно-методические материалы.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Извлеченные уроки: проблемы, перспективы дальнейшего развития.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2214554"/>
            <a:ext cx="7143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Расстановка приоритетов.   Содержание + Качество.  Сроки.  Риски.  Расходы + Трудоёмкость.  Коммуникации + Организация.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72264" y="2857496"/>
            <a:ext cx="2143140" cy="357190"/>
          </a:xfrm>
          <a:prstGeom prst="roundRect">
            <a:avLst/>
          </a:prstGeom>
          <a:solidFill>
            <a:srgbClr val="F79F57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488" y="2857496"/>
            <a:ext cx="3357586" cy="357190"/>
          </a:xfrm>
          <a:prstGeom prst="roundRect">
            <a:avLst/>
          </a:prstGeom>
          <a:solidFill>
            <a:srgbClr val="F79F57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+ Мониторинг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3143248"/>
            <a:ext cx="23479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плана.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плана.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2857496"/>
            <a:ext cx="2143140" cy="357190"/>
          </a:xfrm>
          <a:prstGeom prst="roundRect">
            <a:avLst/>
          </a:prstGeom>
          <a:solidFill>
            <a:srgbClr val="F79F57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3786190"/>
            <a:ext cx="3286148" cy="357190"/>
          </a:xfrm>
          <a:prstGeom prst="roundRect">
            <a:avLst/>
          </a:prstGeom>
          <a:solidFill>
            <a:srgbClr val="F79F57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изменениями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643446"/>
            <a:ext cx="3429024" cy="500066"/>
          </a:xfrm>
          <a:prstGeom prst="roundRect">
            <a:avLst/>
          </a:prstGeom>
          <a:solidFill>
            <a:srgbClr val="FF7575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 Завершение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57356" y="714356"/>
            <a:ext cx="5429288" cy="500066"/>
          </a:xfrm>
          <a:prstGeom prst="roundRect">
            <a:avLst/>
          </a:prstGeom>
          <a:solidFill>
            <a:srgbClr val="FFFF65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 Инициация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918" y="1785926"/>
            <a:ext cx="5429288" cy="500066"/>
          </a:xfrm>
          <a:prstGeom prst="roundRect">
            <a:avLst/>
          </a:prstGeom>
          <a:solidFill>
            <a:srgbClr val="F79F57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 Управление проектом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stCxn id="11" idx="3"/>
            <a:endCxn id="15" idx="1"/>
          </p:cNvCxnSpPr>
          <p:nvPr/>
        </p:nvCxnSpPr>
        <p:spPr>
          <a:xfrm>
            <a:off x="2500298" y="30360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215074" y="300037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178563" y="346471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57686" y="5286388"/>
            <a:ext cx="47863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удовлетворенности заказчика.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достижений реализации проекта.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43372" y="4714884"/>
            <a:ext cx="4786346" cy="500066"/>
          </a:xfrm>
          <a:prstGeom prst="roundRect">
            <a:avLst/>
          </a:prstGeom>
          <a:solidFill>
            <a:srgbClr val="C198E0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 Показатели эффективности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6358744" y="3929066"/>
            <a:ext cx="128509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4572397" y="3928669"/>
            <a:ext cx="128588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>
            <a:off x="3643306" y="3929066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1" grpId="0" animBg="1"/>
      <p:bldP spid="13" grpId="0" animBg="1"/>
      <p:bldP spid="7" grpId="0" animBg="1"/>
      <p:bldP spid="5" grpId="0" animBg="1"/>
      <p:bldP spid="6" grpId="0" animBg="1"/>
      <p:bldP spid="2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571472" y="428604"/>
          <a:ext cx="792961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8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2857496"/>
            <a:ext cx="2928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в МИП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 l="19781" t="38848" r="27654" b="42695"/>
          <a:stretch>
            <a:fillRect/>
          </a:stretch>
        </p:blipFill>
        <p:spPr bwMode="auto">
          <a:xfrm>
            <a:off x="395536" y="1340768"/>
            <a:ext cx="84249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4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33265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Организационная структура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механизм реализации проекта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22048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МИП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203848" y="4005064"/>
            <a:ext cx="2592287" cy="864096"/>
            <a:chOff x="2253765" y="137001"/>
            <a:chExt cx="4627526" cy="1306322"/>
          </a:xfrm>
          <a:solidFill>
            <a:srgbClr val="FF4F4F"/>
          </a:solidFill>
          <a:scene3d>
            <a:camera prst="orthographicFront"/>
            <a:lightRig rig="threeP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253765" y="137001"/>
              <a:ext cx="4627526" cy="1306322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317534" y="200770"/>
              <a:ext cx="4499988" cy="1178784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МДОУ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«Детский сад № 93»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644008" y="5373216"/>
            <a:ext cx="2592287" cy="864096"/>
            <a:chOff x="2253765" y="137001"/>
            <a:chExt cx="4627526" cy="1306322"/>
          </a:xfrm>
          <a:solidFill>
            <a:srgbClr val="A2D668"/>
          </a:solidFill>
          <a:scene3d>
            <a:camera prst="orthographicFront"/>
            <a:lightRig rig="threeP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253765" y="137001"/>
              <a:ext cx="4627526" cy="1306322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317534" y="200770"/>
              <a:ext cx="4499988" cy="1178784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МДОУ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«Детский сад № 44»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084168" y="4149080"/>
            <a:ext cx="2592287" cy="864096"/>
            <a:chOff x="2253765" y="137001"/>
            <a:chExt cx="4627526" cy="1306322"/>
          </a:xfrm>
          <a:solidFill>
            <a:srgbClr val="A2D668"/>
          </a:solidFill>
          <a:scene3d>
            <a:camera prst="orthographicFront"/>
            <a:lightRig rig="threeP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253765" y="137001"/>
              <a:ext cx="4627526" cy="1306322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317534" y="200770"/>
              <a:ext cx="4499988" cy="1178784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МДОУ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«Детский сад № 18»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23528" y="4149080"/>
            <a:ext cx="2592287" cy="864096"/>
            <a:chOff x="2253765" y="137001"/>
            <a:chExt cx="4627526" cy="1306322"/>
          </a:xfrm>
          <a:solidFill>
            <a:srgbClr val="A2D668"/>
          </a:solidFill>
          <a:scene3d>
            <a:camera prst="orthographicFront"/>
            <a:lightRig rig="threeP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253765" y="137001"/>
              <a:ext cx="4627526" cy="1306322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2317534" y="200770"/>
              <a:ext cx="4499988" cy="1178784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МДОУ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«Детский сад № 135»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076056" y="2852936"/>
            <a:ext cx="2592287" cy="864096"/>
            <a:chOff x="2253765" y="137001"/>
            <a:chExt cx="4627526" cy="1306322"/>
          </a:xfrm>
          <a:solidFill>
            <a:srgbClr val="A2D668"/>
          </a:solidFill>
          <a:scene3d>
            <a:camera prst="orthographicFront"/>
            <a:lightRig rig="threeP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253765" y="137001"/>
              <a:ext cx="4627526" cy="1306322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2317534" y="200770"/>
              <a:ext cx="4499988" cy="1178784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МДОУ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«Детский сад № 95»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259632" y="2852936"/>
            <a:ext cx="2592287" cy="864096"/>
            <a:chOff x="2253765" y="137001"/>
            <a:chExt cx="4627526" cy="1306322"/>
          </a:xfrm>
          <a:solidFill>
            <a:srgbClr val="A2D668"/>
          </a:solidFill>
          <a:scene3d>
            <a:camera prst="orthographicFront"/>
            <a:lightRig rig="threeP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253765" y="137001"/>
              <a:ext cx="4627526" cy="1306322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2317534" y="200770"/>
              <a:ext cx="4499988" cy="1178784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МДОУ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«Детский сад № 2»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907704" y="5373216"/>
            <a:ext cx="2592287" cy="864096"/>
            <a:chOff x="2253765" y="137001"/>
            <a:chExt cx="4627526" cy="1306322"/>
          </a:xfrm>
          <a:solidFill>
            <a:srgbClr val="A2D668"/>
          </a:solidFill>
          <a:scene3d>
            <a:camera prst="orthographicFront"/>
            <a:lightRig rig="threeP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253765" y="137001"/>
              <a:ext cx="4627526" cy="1306322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2317534" y="200770"/>
              <a:ext cx="4499988" cy="1178784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МДОУ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«Детский сад № 114»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Овал 31"/>
          <p:cNvSpPr/>
          <p:nvPr/>
        </p:nvSpPr>
        <p:spPr>
          <a:xfrm>
            <a:off x="124386" y="1988840"/>
            <a:ext cx="8922632" cy="4752528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3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33265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Организационная структура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механизм реализации проекта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02639268"/>
              </p:ext>
            </p:extLst>
          </p:nvPr>
        </p:nvGraphicFramePr>
        <p:xfrm>
          <a:off x="1331640" y="2060848"/>
          <a:ext cx="6673374" cy="380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Актуальность проекта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(проблематика)</a:t>
            </a:r>
            <a:endParaRPr lang="ru-RU" sz="2800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pic>
        <p:nvPicPr>
          <p:cNvPr id="5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4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pic>
        <p:nvPicPr>
          <p:cNvPr id="4098" name="Picture 2" descr="K:\Новая папка (3)\img8.jpg"/>
          <p:cNvPicPr>
            <a:picLocks noChangeAspect="1" noChangeArrowheads="1"/>
          </p:cNvPicPr>
          <p:nvPr/>
        </p:nvPicPr>
        <p:blipFill>
          <a:blip r:embed="rId5" cstate="print"/>
          <a:srcRect l="20075" t="26900" r="17713" b="5901"/>
          <a:stretch>
            <a:fillRect/>
          </a:stretch>
        </p:blipFill>
        <p:spPr bwMode="auto">
          <a:xfrm>
            <a:off x="2699792" y="2420888"/>
            <a:ext cx="2520280" cy="180020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</p:pic>
      <p:pic>
        <p:nvPicPr>
          <p:cNvPr id="7" name="Picture 5" descr="https://ozon-st.cdn.ngenix.net/multimedia/10213204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4147">
            <a:off x="6989040" y="1190839"/>
            <a:ext cx="1520440" cy="24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>
            <a:spLocks noGrp="1"/>
          </p:cNvSpPr>
          <p:nvPr>
            <p:ph sz="quarter" idx="1"/>
          </p:nvPr>
        </p:nvSpPr>
        <p:spPr>
          <a:xfrm>
            <a:off x="539552" y="4365104"/>
            <a:ext cx="7467600" cy="21602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Приоритеты развития образования</a:t>
            </a:r>
          </a:p>
          <a:p>
            <a:pPr>
              <a:buBlip>
                <a:blip r:embed="rId7"/>
              </a:buBlip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содержания и технологий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7"/>
              </a:buBlip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условий для социализации, социальной адаптации, формирование здорового образа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7"/>
              </a:buBlip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квалификации педагогических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работников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7"/>
              </a:buBlip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механизмов управления дошкольных образовательных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учреждений</a:t>
            </a:r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7504" y="1196752"/>
            <a:ext cx="684076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ФЗ от 29.12.2012 г. № 273-ФЗ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самостоятельный уровень общего образования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3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1357298"/>
            <a:ext cx="2500330" cy="4500594"/>
          </a:xfrm>
          <a:prstGeom prst="roundRect">
            <a:avLst/>
          </a:prstGeom>
          <a:solidFill>
            <a:srgbClr val="FBC497"/>
          </a:solidFill>
          <a:ln w="12700"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Нормативно-правовые документы по основным направлениям методической работы в ДОУ.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428604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200"/>
              </a:spcAft>
              <a:tabLst>
                <a:tab pos="1171575" algn="l"/>
              </a:tabLs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Реализация проекта</a:t>
            </a:r>
            <a:endParaRPr lang="ru-RU" sz="2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1357298"/>
            <a:ext cx="2500330" cy="4500594"/>
          </a:xfrm>
          <a:prstGeom prst="roundRect">
            <a:avLst/>
          </a:prstGeom>
          <a:solidFill>
            <a:srgbClr val="BAE18F"/>
          </a:solidFill>
          <a:ln w="12700"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endParaRPr lang="ru-RU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endParaRPr lang="ru-RU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endParaRPr lang="ru-RU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Внутрифирменное обучение. Эффективные практики и технологии.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3636" y="1357298"/>
            <a:ext cx="2500330" cy="4500594"/>
          </a:xfrm>
          <a:prstGeom prst="roundRect">
            <a:avLst/>
          </a:prstGeom>
          <a:solidFill>
            <a:srgbClr val="75DBFF"/>
          </a:solidFill>
          <a:ln w="12700"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Реализация образовательной деятельности, воспитательной системы в ДОУ. Эффективные практики и технологии.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1142976" y="2786058"/>
            <a:ext cx="6858048" cy="642942"/>
          </a:xfrm>
          <a:prstGeom prst="leftRightArrow">
            <a:avLst>
              <a:gd name="adj1" fmla="val 52416"/>
              <a:gd name="adj2" fmla="val 50000"/>
            </a:avLst>
          </a:prstGeom>
          <a:solidFill>
            <a:srgbClr val="F79B4F"/>
          </a:solidFill>
          <a:ln w="127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 е м а т и ч е с к и е    м 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л 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28662" y="1428736"/>
            <a:ext cx="1357322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 –  2019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г.г.</a:t>
            </a:r>
            <a:endPara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57620" y="1428736"/>
            <a:ext cx="1357322" cy="135732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–  2020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г.г.</a:t>
            </a:r>
            <a:endPara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715140" y="1428736"/>
            <a:ext cx="1357322" cy="13573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–  2021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г.г.</a:t>
            </a:r>
            <a:endPara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85720" y="333136"/>
            <a:ext cx="8501122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Реализация проекта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Подготовительный период </a:t>
            </a: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(январь-март</a:t>
            </a:r>
            <a:r>
              <a:rPr kumimoji="0" lang="ru-RU" sz="16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2018)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Изучение необходимой информации.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Разработка единой концепции проекта в соответствии с общей концепцией,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структуры, целей задач.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Моделирование будущей системы методической работы, определение стратегии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развития проекта, перспективы, риски.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Реализационный  период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(октябрь</a:t>
            </a:r>
            <a:r>
              <a:rPr kumimoji="0" lang="ru-RU" sz="16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2018 –  май 2019)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Внедрение модели методического сопровождения педагогов в практическую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деятельность МДОУ (систематизация пакета документов, диагностического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материала, моделирование, создание информационного банка наработанного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материала).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Итоговый период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(апрель  2019 – май  2019)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Составление описания опыта работы проектной группы, подведение итогов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работы.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Оформление материала для тиражирования продукта проекта.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Обозначение дальнейших перспектив развития проекта.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3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357158" y="469265"/>
            <a:ext cx="821537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Продвижение и тиражирование инновации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Методический комплект для заведующих  и старших воспитателей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ДОУ по вопросам организации и содержания методической работы 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современном ДОУ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Локальные нормативные акты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Модели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Диагностические материалы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Брошюры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Мультимедийные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материалы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Издательская деятельность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4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1285852" y="326389"/>
            <a:ext cx="6072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Риски в реализации проекта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3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928670"/>
          <a:ext cx="8286806" cy="5486432"/>
        </p:xfrm>
        <a:graphic>
          <a:graphicData uri="http://schemas.openxmlformats.org/drawingml/2006/table">
            <a:tbl>
              <a:tblPr/>
              <a:tblGrid>
                <a:gridCol w="1928825"/>
                <a:gridCol w="2857520"/>
                <a:gridCol w="3500461"/>
              </a:tblGrid>
              <a:tr h="57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Риски</a:t>
                      </a:r>
                      <a:endParaRPr lang="ru-RU" sz="18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Возможные последствия</a:t>
                      </a:r>
                      <a:endParaRPr lang="ru-RU" sz="18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Мероприятия для снижения рисков</a:t>
                      </a:r>
                      <a:endParaRPr lang="ru-RU" sz="18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Возможность </a:t>
                      </a: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текучести </a:t>
                      </a:r>
                      <a:r>
                        <a:rPr lang="ru-RU" sz="1800" kern="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кадров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Продление срока реализации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Взаимозаменяемость </a:t>
                      </a: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кадров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</a:tr>
              <a:tr h="1428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Загруженность </a:t>
                      </a: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педагогического коллектива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времени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Делегирование полномочий, использование кадров социума, совместителей,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сетевое взаимодействие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</a:tr>
              <a:tr h="2571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Недостаточное </a:t>
                      </a: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финансирование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Недостаточная материально-техническая обеспеченность, материальное стимулирование участников инновационной проектной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Сотрудничество </a:t>
                      </a: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со спонсорами, заинтересованными лицами, рассмотреть варианты материального стимулирования педагогов МРЦ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372195" y="254951"/>
            <a:ext cx="79986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Материально-техническое обеспечение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3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000106"/>
          <a:ext cx="8001055" cy="5538817"/>
        </p:xfrm>
        <a:graphic>
          <a:graphicData uri="http://schemas.openxmlformats.org/drawingml/2006/table">
            <a:tbl>
              <a:tblPr/>
              <a:tblGrid>
                <a:gridCol w="4000110"/>
                <a:gridCol w="4000945"/>
              </a:tblGrid>
              <a:tr h="277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00" dirty="0" smtClean="0">
                          <a:latin typeface="Times New Roman"/>
                          <a:ea typeface="SimSun"/>
                          <a:cs typeface="Mangal"/>
                        </a:rPr>
                        <a:t>Имеющиеся ресурсы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00" dirty="0" smtClean="0">
                          <a:latin typeface="Times New Roman"/>
                          <a:ea typeface="SimSun"/>
                          <a:cs typeface="Mangal"/>
                        </a:rPr>
                        <a:t>Недостающие </a:t>
                      </a:r>
                      <a:r>
                        <a:rPr lang="ru-RU" sz="1800" b="1" kern="100" dirty="0">
                          <a:latin typeface="Times New Roman"/>
                          <a:ea typeface="SimSun"/>
                          <a:cs typeface="Mangal"/>
                        </a:rPr>
                        <a:t>ресурсы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</a:tr>
              <a:tr h="1389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sng" kern="100" dirty="0">
                          <a:latin typeface="Times New Roman"/>
                          <a:ea typeface="SimSun"/>
                          <a:cs typeface="Mangal"/>
                        </a:rPr>
                        <a:t>Кадровые ресурсы:</a:t>
                      </a:r>
                      <a:endParaRPr lang="ru-RU" sz="1800" u="sng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высокий уровень профессиональной компетенции;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наличие специалистов;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стремление к инновациям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Недостаточное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количество специалистов, не входящих в штатное расписание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sng" kern="100" dirty="0">
                          <a:latin typeface="Times New Roman"/>
                          <a:ea typeface="SimSun"/>
                          <a:cs typeface="Mangal"/>
                        </a:rPr>
                        <a:t>Финансовые ресурсы:</a:t>
                      </a:r>
                      <a:endParaRPr lang="ru-RU" sz="1800" u="sng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стимулирующий фонд оплаты труда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Недостаточное финансирование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</a:tr>
              <a:tr h="1666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sng" kern="100" dirty="0">
                          <a:latin typeface="Times New Roman"/>
                          <a:ea typeface="SimSun"/>
                          <a:cs typeface="Mangal"/>
                        </a:rPr>
                        <a:t>Интеллектуальные ресурсы:</a:t>
                      </a:r>
                      <a:endParaRPr lang="ru-RU" sz="1800" u="sng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нестандартное мышление команды;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-кооперация, </a:t>
                      </a:r>
                      <a:r>
                        <a:rPr lang="ru-RU" sz="1800" kern="100" dirty="0" err="1">
                          <a:latin typeface="Times New Roman"/>
                          <a:ea typeface="SimSun"/>
                          <a:cs typeface="Mangal"/>
                        </a:rPr>
                        <a:t>креативность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;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наличие научного руководства;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инновационные идеи в коллективе;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молодые специалисты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Недостаточный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опыт работы в совместном проектировании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sng" kern="100" dirty="0">
                          <a:latin typeface="Times New Roman"/>
                          <a:ea typeface="SimSun"/>
                          <a:cs typeface="Mangal"/>
                        </a:rPr>
                        <a:t>Материально-технические ресурсы:</a:t>
                      </a:r>
                      <a:endParaRPr lang="ru-RU" sz="1800" u="sng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ИКТ, ТСО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Компьютерная техника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sng" kern="100" dirty="0">
                          <a:latin typeface="Times New Roman"/>
                          <a:ea typeface="SimSun"/>
                          <a:cs typeface="Mangal"/>
                        </a:rPr>
                        <a:t>Информационные ресурсы:</a:t>
                      </a:r>
                      <a:endParaRPr lang="ru-RU" sz="1800" u="sng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интернет, нормативно-правовая база, сайты ДОУ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Мультимедиа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2339752" y="476672"/>
            <a:ext cx="40956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Тематика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мероприятий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3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916832"/>
          <a:ext cx="8208911" cy="1413992"/>
        </p:xfrm>
        <a:graphic>
          <a:graphicData uri="http://schemas.openxmlformats.org/drawingml/2006/table">
            <a:tbl>
              <a:tblPr/>
              <a:tblGrid>
                <a:gridCol w="324506"/>
                <a:gridCol w="1907742"/>
                <a:gridCol w="1008112"/>
                <a:gridCol w="1080120"/>
                <a:gridCol w="1296144"/>
                <a:gridCol w="1080120"/>
                <a:gridCol w="1512167"/>
              </a:tblGrid>
              <a:tr h="210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Тематика мероприятия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Форма проведения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Ответственное МДОУ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Целевая аудитория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6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2-й этап - реализационный, аналитический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6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 для педагогических работников ДОО МСО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2522" marR="22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2522" marR="22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2522" marR="22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2522" marR="22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5" descr="K:\Новая папка (3)\16298873_1624691764504241_1794673316368816185_n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l="19761" r="17870"/>
          <a:stretch>
            <a:fillRect/>
          </a:stretch>
        </p:blipFill>
        <p:spPr bwMode="auto">
          <a:xfrm>
            <a:off x="1331640" y="2852936"/>
            <a:ext cx="495494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650210" y="254951"/>
            <a:ext cx="54426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Перспективы развития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3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908720"/>
            <a:ext cx="84969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2019-2020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Тематический модуль: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Внутрифирменное обучение. Эффективные практики и технологии.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Тематические блоки мероприятий: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Профессиональная и творческая самореализация педагогов.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Мотивация педагогов к инновационной деятельности, профессиональному росту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 развитию.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Программы сопровождения педагогов в профессиональной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Методический аудит в дошкольном образовании.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Индивидуальный маршрут профессионального развития педагогов. Технология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портфолио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педагога.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Инновационные формы работы методической службы.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2020-2021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</a:pPr>
            <a:r>
              <a:rPr lang="ru-RU" sz="2000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Тематический модуль:</a:t>
            </a: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Реализация образовательной деятельности, воспитательной системы в ДОУ. Эффективные практики и технологии.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Актуальность проекта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(проблематика)</a:t>
            </a:r>
            <a:endParaRPr lang="ru-RU" sz="2800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pic>
        <p:nvPicPr>
          <p:cNvPr id="5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4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pic>
        <p:nvPicPr>
          <p:cNvPr id="6" name="Picture 7" descr="https://vos-ds15-dyuimovochka.edumsko.ru/uploads/2000/1807/section/388087/o_FGOS_-_oblozhka.jpg?15027933897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3593">
            <a:off x="7378792" y="1075773"/>
            <a:ext cx="1404403" cy="198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1340768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стандарт дошкольного образования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совокупность обязательных требований к дошкольному образованию.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429000"/>
            <a:ext cx="87129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Главная линия в современной системе дошкольного образования  –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процесса на личностно – ориентированной основе</a:t>
            </a:r>
          </a:p>
        </p:txBody>
      </p:sp>
      <p:pic>
        <p:nvPicPr>
          <p:cNvPr id="57346" name="Picture 2" descr="C:\Users\пользователь\Desktop\385_728x0_7e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437112"/>
            <a:ext cx="294073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Актуальность проекта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(проблематика)</a:t>
            </a:r>
            <a:endParaRPr lang="ru-RU" sz="2800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pic>
        <p:nvPicPr>
          <p:cNvPr id="5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4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pic>
        <p:nvPicPr>
          <p:cNvPr id="6" name="Picture 7" descr="https://vos-ds15-dyuimovochka.edumsko.ru/uploads/2000/1807/section/388087/o_FGOS_-_oblozhka.jpg?15027933897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3593">
            <a:off x="7378792" y="1075773"/>
            <a:ext cx="1404403" cy="198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1340768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стандарт дошкольного образования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совокупность обязательных требований к дошкольному образованию.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67544" y="3544416"/>
            <a:ext cx="8424936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Разработка  системы методических мероприятий, направленных на подготовку педагогов к участию в инновационной деятельности.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Перестроение системы управления в ДОУ, в том числе в аспекте методического сопровождения, ориентированного не только на результат, но и на сам педагогический процесс и его участников.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51520" y="1340768"/>
            <a:ext cx="821537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Требования к кадровым условиям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укомплектованность ДОУ квалифицированными кадрами, компетентными: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  организации различных видов деятельности воспитанников;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 осуществлении  взаимодействия  с  родителями воспитанников  и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работниками  ОО;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 методическом обеспечении образовательного процесса;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 реализации информационно-коммуникационных технологий;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 обеспечении инклюзивных подходов в работе с дошкольниками с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особыми образовательными потребностями, в том числе с ОВЗ.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5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Актуальность проекта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(проблематика)</a:t>
            </a:r>
            <a:endParaRPr lang="ru-RU" sz="2800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443841"/>
            <a:ext cx="807249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Ключевая проблема: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существующая модель методического сопровождения педагогов в ДОУ требует обновления содержания форм, методов и технологий повышения профессиональной компетентности педагогов, создании условий для повышения ресурсного, организационного, методического обеспечения воспитательной, образовательной деятельности и ответственности за ее результаты.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4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Актуальность проекта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(проблематика)</a:t>
            </a:r>
            <a:endParaRPr lang="ru-RU" sz="2800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23528" y="1556792"/>
            <a:ext cx="84249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Дошкольным образовательным организациям необходимо: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обновление содержания воспитания, образования, внедрение форм и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методов;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развитие вариативности воспитательных систем и технологий</a:t>
            </a: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активизация творческого и личностного потенциала педагогических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работников;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внедрение Политики менеджмента качества в управленческую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деятельность руководителей и старших воспитателей.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5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Актуальность проекта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(проблематика)</a:t>
            </a:r>
            <a:endParaRPr lang="ru-RU" sz="2800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:\Новая папка (3)\1376163_stilnyi-svetlyi-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51520" y="820743"/>
            <a:ext cx="871296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1.  Стратегия развития воспитания в РФ на период до 2025 года, утверждена распоряжением Правительства РФ от </a:t>
            </a:r>
          </a:p>
          <a:p>
            <a:pPr marL="0"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29.05.2015 г. № 996-р.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2.  Концепция долгосрочного социально-экономического развития РФ на период до 2020 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года (распоряжение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Правительства РФ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от 17.11.2008 № 1662-р)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3.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Стратегия национальной безопасности Российской Федерации до 2020 года (Указ Президента РФ 31.12.2015 № 683)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4.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Национальная стратегия действий в интересах детей на 2012–2017 годы,   (Указом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Презид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РФ от  01.06.2012 № 761)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5. Постановление 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Правительства РФ от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15.04.2014 №  295  «Об утверждении государственной 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программы РФ «Развитие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образования» на  2013–2020 годы».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6.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Концепция Федеральной целевой программы развития образования на   2016-2020 годы, (распоряжение </a:t>
            </a: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Правительства РФ от  29.12.2014 №2765-р)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7.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Федеральный закон «Об образовании в Российской Федерации» от 29.12.2012 № 273-ФЗ. 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8.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Указ Президента 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РФ от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07.05.2012 №599  «О мерах по реализации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госуд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политики в области образования и науки».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9.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План мероприятий («дорожная карта») «Изменения в отраслях социальной сферы, направленные на повышение </a:t>
            </a: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эффективности образования и науки», (распоряжение Правительства РФ от 30.04.2014 № 722-р. 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10.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Стратегия развития физической культуры и спорта в 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РФ на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период до 2020 года, (распоряжение Правительства РФ от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07.08.2009 №1101-р.)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11.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Комплексная программа повышения профессионального уровня педагогических работников общеобразовательных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организаций, утверждена заместителем председателя правительства 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РФ </a:t>
            </a:r>
            <a:r>
              <a:rPr lang="ru-RU" sz="13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О.Голодец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28.05.2014 №3241п – П8.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12.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Порядок организации и осуществления образовательной деятельности по основным общеобразовательным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программам – образовательным программам дошкольного образования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приказ Министерства образования и науки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РФ от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30.08.2013 № 1014)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13.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Федеральный государственный образовательный стандарт дошкольного образования, утвержден приказом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Министерства образования и науки 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РФ от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17.10.2013 № 1155.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14.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Профессиональный стандарт «Педагог (педагогическая деятельность в сфере дошкольного, начального общего,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основного общего, среднего общего образования) (воспитатель, учитель)», утвержден приказ Министерства труда и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социальной защиты 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РФ от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18.10.2013 № 544н.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15.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Программы поэтапного совершенствования системы оплаты труда в государственных (муниципальных) </a:t>
            </a: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учреждениях на 2012–2018 годы (распоряжение Правительства РФ от  26.11.2012 № 2190-р)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K:\Новая папка (3)\16298873_1624691764504241_1794673316368816185_n.jpg"/>
          <p:cNvPicPr>
            <a:picLocks noChangeAspect="1" noChangeArrowheads="1"/>
          </p:cNvPicPr>
          <p:nvPr/>
        </p:nvPicPr>
        <p:blipFill>
          <a:blip r:embed="rId4" cstate="print"/>
          <a:srcRect l="19761" r="17870"/>
          <a:stretch>
            <a:fillRect/>
          </a:stretch>
        </p:blipFill>
        <p:spPr bwMode="auto">
          <a:xfrm>
            <a:off x="8124547" y="5877272"/>
            <a:ext cx="1019453" cy="980728"/>
          </a:xfrm>
          <a:prstGeom prst="rect">
            <a:avLst/>
          </a:prstGeom>
          <a:noFill/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Нормативно-правовые документы</a:t>
            </a:r>
            <a:endParaRPr lang="ru-RU" sz="2800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2444</TotalTime>
  <Words>3010</Words>
  <Application>Microsoft Office PowerPoint</Application>
  <PresentationFormat>Экран (4:3)</PresentationFormat>
  <Paragraphs>475</Paragraphs>
  <Slides>36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«Педагоги не могут успешно кого-то учить, если в тоже время усердно не учатся сами" Али Апшерони                                                                                                                                                                 </vt:lpstr>
      <vt:lpstr>Актуальность проекта  (проблематика)</vt:lpstr>
      <vt:lpstr>Актуальность проекта  (проблематика)</vt:lpstr>
      <vt:lpstr>Актуальность проекта  (проблематика)</vt:lpstr>
      <vt:lpstr>Актуальность проекта  (проблематика)</vt:lpstr>
      <vt:lpstr>Актуальность проекта  (проблематика)</vt:lpstr>
      <vt:lpstr>Актуальность проекта  (проблематика)</vt:lpstr>
      <vt:lpstr>Актуальность проекта  (проблематика)</vt:lpstr>
      <vt:lpstr>Нормативно-правовые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Викторовна</dc:creator>
  <cp:lastModifiedBy>User</cp:lastModifiedBy>
  <cp:revision>318</cp:revision>
  <cp:lastPrinted>2016-06-16T10:27:09Z</cp:lastPrinted>
  <dcterms:created xsi:type="dcterms:W3CDTF">2015-05-19T11:11:45Z</dcterms:created>
  <dcterms:modified xsi:type="dcterms:W3CDTF">2018-02-19T11:28:39Z</dcterms:modified>
</cp:coreProperties>
</file>